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1" r:id="rId6"/>
    <p:sldId id="262" r:id="rId7"/>
    <p:sldId id="260" r:id="rId8"/>
    <p:sldId id="263" r:id="rId9"/>
    <p:sldId id="264" r:id="rId10"/>
    <p:sldId id="265" r:id="rId11"/>
    <p:sldId id="266" r:id="rId12"/>
    <p:sldId id="267" r:id="rId13"/>
    <p:sldId id="268" r:id="rId14"/>
    <p:sldId id="26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9D47793-FFB0-43E6-A733-D630981FFF08}">
          <p14:sldIdLst>
            <p14:sldId id="256"/>
            <p14:sldId id="257"/>
            <p14:sldId id="258"/>
            <p14:sldId id="259"/>
            <p14:sldId id="261"/>
            <p14:sldId id="262"/>
            <p14:sldId id="260"/>
            <p14:sldId id="263"/>
            <p14:sldId id="264"/>
            <p14:sldId id="265"/>
            <p14:sldId id="266"/>
            <p14:sldId id="267"/>
            <p14:sldId id="268"/>
            <p14:sldId id="2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6" d="100"/>
          <a:sy n="66" d="100"/>
        </p:scale>
        <p:origin x="-1506"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D20A2036-ADE3-4279-BC0F-9AD7BF0FF0FC}" type="slidenum">
              <a:rPr lang="en-US" smtClean="0"/>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20A2036-ADE3-4279-BC0F-9AD7BF0FF0F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20A2036-ADE3-4279-BC0F-9AD7BF0FF0F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20A2036-ADE3-4279-BC0F-9AD7BF0FF0F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D20A2036-ADE3-4279-BC0F-9AD7BF0FF0FC}" type="slidenum">
              <a:rPr lang="en-US" smtClean="0"/>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20A2036-ADE3-4279-BC0F-9AD7BF0FF0F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D20A2036-ADE3-4279-BC0F-9AD7BF0FF0F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D20A2036-ADE3-4279-BC0F-9AD7BF0FF0F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D20A2036-ADE3-4279-BC0F-9AD7BF0FF0FC}" type="slidenum">
              <a:rPr lang="en-US" smtClean="0"/>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20A2036-ADE3-4279-BC0F-9AD7BF0FF0F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C1AE5A43-AED3-4DBD-9EE3-7D8A8E1917C0}" type="datetimeFigureOut">
              <a:rPr lang="en-US" smtClean="0"/>
              <a:t>5/5/2014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D20A2036-ADE3-4279-BC0F-9AD7BF0FF0FC}" type="slidenum">
              <a:rPr lang="en-US" smtClean="0"/>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C1AE5A43-AED3-4DBD-9EE3-7D8A8E1917C0}" type="datetimeFigureOut">
              <a:rPr lang="en-US" smtClean="0"/>
              <a:t>5/5/2014</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D20A2036-ADE3-4279-BC0F-9AD7BF0FF0FC}" type="slidenum">
              <a:rPr lang="en-US" smtClean="0"/>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3" Type="http://schemas.microsoft.com/office/2007/relationships/media" Target="../media/media4.wav"/><Relationship Id="rId7" Type="http://schemas.openxmlformats.org/officeDocument/2006/relationships/image" Target="../media/image11.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8.png"/><Relationship Id="rId5" Type="http://schemas.openxmlformats.org/officeDocument/2006/relationships/slideLayout" Target="../slideLayouts/slideLayout6.xml"/><Relationship Id="rId4" Type="http://schemas.openxmlformats.org/officeDocument/2006/relationships/audio" Target="../media/media4.wav"/></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media" Target="../media/media6.wav"/><Relationship Id="rId7" Type="http://schemas.openxmlformats.org/officeDocument/2006/relationships/image" Target="../media/image25.jp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0.png"/><Relationship Id="rId5" Type="http://schemas.openxmlformats.org/officeDocument/2006/relationships/slideLayout" Target="../slideLayouts/slideLayout6.xml"/><Relationship Id="rId4" Type="http://schemas.openxmlformats.org/officeDocument/2006/relationships/audio" Target="../media/media6.wav"/></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3.jpg"/><Relationship Id="rId3" Type="http://schemas.microsoft.com/office/2007/relationships/media" Target="../media/media8.wav"/><Relationship Id="rId7" Type="http://schemas.openxmlformats.org/officeDocument/2006/relationships/image" Target="../media/image11.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32.png"/><Relationship Id="rId5" Type="http://schemas.openxmlformats.org/officeDocument/2006/relationships/slideLayout" Target="../slideLayouts/slideLayout6.xml"/><Relationship Id="rId4" Type="http://schemas.openxmlformats.org/officeDocument/2006/relationships/audio" Target="../media/media8.wa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2.wav"/><Relationship Id="rId7" Type="http://schemas.openxmlformats.org/officeDocument/2006/relationships/image" Target="../media/image1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jpg"/><Relationship Id="rId5" Type="http://schemas.openxmlformats.org/officeDocument/2006/relationships/slideLayout" Target="../slideLayouts/slideLayout2.xml"/><Relationship Id="rId4" Type="http://schemas.openxmlformats.org/officeDocument/2006/relationships/audio" Target="../media/media2.wav"/><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685800"/>
            <a:ext cx="7406640" cy="1472184"/>
          </a:xfrm>
        </p:spPr>
        <p:txBody>
          <a:bodyPr>
            <a:noAutofit/>
          </a:bodyPr>
          <a:lstStyle/>
          <a:p>
            <a:r>
              <a:rPr lang="en-US" sz="4800" b="1" dirty="0" smtClean="0"/>
              <a:t>Fourier transform of </a:t>
            </a:r>
            <a:br>
              <a:rPr lang="en-US" sz="4800" b="1" dirty="0" smtClean="0"/>
            </a:br>
            <a:r>
              <a:rPr lang="en-US" sz="4800" b="1" dirty="0" smtClean="0"/>
              <a:t>audio data</a:t>
            </a:r>
            <a:endParaRPr lang="en-US" sz="4800" b="1" dirty="0"/>
          </a:p>
        </p:txBody>
      </p:sp>
      <p:sp>
        <p:nvSpPr>
          <p:cNvPr id="3" name="Subtitle 2"/>
          <p:cNvSpPr>
            <a:spLocks noGrp="1"/>
          </p:cNvSpPr>
          <p:nvPr>
            <p:ph type="subTitle" idx="1"/>
          </p:nvPr>
        </p:nvSpPr>
        <p:spPr>
          <a:xfrm>
            <a:off x="1371600" y="3429000"/>
            <a:ext cx="7406640" cy="1752600"/>
          </a:xfrm>
        </p:spPr>
        <p:txBody>
          <a:bodyPr>
            <a:noAutofit/>
          </a:bodyPr>
          <a:lstStyle/>
          <a:p>
            <a:r>
              <a:rPr lang="en-US" sz="2000" b="1" dirty="0" smtClean="0">
                <a:solidFill>
                  <a:schemeClr val="tx1"/>
                </a:solidFill>
              </a:rPr>
              <a:t>By </a:t>
            </a:r>
            <a:r>
              <a:rPr lang="en-US" sz="2000" b="1" dirty="0" err="1" smtClean="0">
                <a:solidFill>
                  <a:schemeClr val="tx1"/>
                </a:solidFill>
              </a:rPr>
              <a:t>Ridlo</a:t>
            </a:r>
            <a:r>
              <a:rPr lang="en-US" sz="2000" b="1" dirty="0" smtClean="0">
                <a:solidFill>
                  <a:schemeClr val="tx1"/>
                </a:solidFill>
              </a:rPr>
              <a:t> </a:t>
            </a:r>
            <a:r>
              <a:rPr lang="en-US" sz="2000" b="1" dirty="0" err="1" smtClean="0">
                <a:solidFill>
                  <a:schemeClr val="tx1"/>
                </a:solidFill>
              </a:rPr>
              <a:t>Wahyudi</a:t>
            </a:r>
            <a:r>
              <a:rPr lang="en-US" sz="2000" b="1" dirty="0" smtClean="0">
                <a:solidFill>
                  <a:schemeClr val="tx1"/>
                </a:solidFill>
              </a:rPr>
              <a:t> </a:t>
            </a:r>
            <a:r>
              <a:rPr lang="en-US" sz="2000" b="1" dirty="0" err="1" smtClean="0">
                <a:solidFill>
                  <a:schemeClr val="tx1"/>
                </a:solidFill>
              </a:rPr>
              <a:t>Wibowo</a:t>
            </a:r>
            <a:r>
              <a:rPr lang="en-US" sz="2000" b="1" dirty="0" smtClean="0">
                <a:solidFill>
                  <a:schemeClr val="tx1"/>
                </a:solidFill>
              </a:rPr>
              <a:t> (20912009)</a:t>
            </a:r>
          </a:p>
          <a:p>
            <a:r>
              <a:rPr lang="en-US" sz="2000" b="1" dirty="0" smtClean="0">
                <a:solidFill>
                  <a:schemeClr val="tx1"/>
                </a:solidFill>
              </a:rPr>
              <a:t>&amp; </a:t>
            </a:r>
            <a:r>
              <a:rPr lang="en-US" sz="2000" b="1" dirty="0" err="1" smtClean="0">
                <a:solidFill>
                  <a:schemeClr val="tx1"/>
                </a:solidFill>
              </a:rPr>
              <a:t>Nandia</a:t>
            </a:r>
            <a:r>
              <a:rPr lang="en-US" sz="2000" b="1" dirty="0" smtClean="0">
                <a:solidFill>
                  <a:schemeClr val="tx1"/>
                </a:solidFill>
              </a:rPr>
              <a:t> </a:t>
            </a:r>
            <a:r>
              <a:rPr lang="en-US" sz="2000" b="1" dirty="0" err="1" smtClean="0">
                <a:solidFill>
                  <a:schemeClr val="tx1"/>
                </a:solidFill>
              </a:rPr>
              <a:t>Primasari</a:t>
            </a:r>
            <a:r>
              <a:rPr lang="en-US" sz="2000" b="1" dirty="0" smtClean="0">
                <a:solidFill>
                  <a:schemeClr val="tx1"/>
                </a:solidFill>
              </a:rPr>
              <a:t> (20912019)</a:t>
            </a:r>
            <a:endParaRPr lang="en-US" sz="2000" b="1" dirty="0">
              <a:solidFill>
                <a:schemeClr val="tx1"/>
              </a:solidFill>
            </a:endParaRPr>
          </a:p>
        </p:txBody>
      </p:sp>
    </p:spTree>
    <p:extLst>
      <p:ext uri="{BB962C8B-B14F-4D97-AF65-F5344CB8AC3E}">
        <p14:creationId xmlns:p14="http://schemas.microsoft.com/office/powerpoint/2010/main" val="3468229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Result 2: Drum</a:t>
            </a:r>
            <a:endParaRPr lang="en-US" dirty="0"/>
          </a:p>
        </p:txBody>
      </p:sp>
      <p:sp>
        <p:nvSpPr>
          <p:cNvPr id="3" name="TextBox 2"/>
          <p:cNvSpPr txBox="1"/>
          <p:nvPr/>
        </p:nvSpPr>
        <p:spPr>
          <a:xfrm>
            <a:off x="3962400" y="1676400"/>
            <a:ext cx="1600200" cy="369332"/>
          </a:xfrm>
          <a:prstGeom prst="rect">
            <a:avLst/>
          </a:prstGeom>
          <a:noFill/>
        </p:spPr>
        <p:txBody>
          <a:bodyPr wrap="square" rtlCol="0">
            <a:spAutoFit/>
          </a:bodyPr>
          <a:lstStyle/>
          <a:p>
            <a:pPr algn="ctr"/>
            <a:r>
              <a:rPr lang="en-US" b="1" dirty="0" smtClean="0"/>
              <a:t>Before  </a:t>
            </a:r>
            <a:endParaRPr lang="en-US" b="1" dirty="0"/>
          </a:p>
        </p:txBody>
      </p:sp>
      <mc:AlternateContent xmlns:mc="http://schemas.openxmlformats.org/markup-compatibility/2006">
        <mc:Choice xmlns:a14="http://schemas.microsoft.com/office/drawing/2010/main" Requires="a14">
          <p:sp>
            <p:nvSpPr>
              <p:cNvPr id="4" name="TextBox 3"/>
              <p:cNvSpPr txBox="1"/>
              <p:nvPr/>
            </p:nvSpPr>
            <p:spPr>
              <a:xfrm>
                <a:off x="3962400" y="4114800"/>
                <a:ext cx="1600200" cy="369332"/>
              </a:xfrm>
              <a:prstGeom prst="rect">
                <a:avLst/>
              </a:prstGeom>
              <a:noFill/>
            </p:spPr>
            <p:txBody>
              <a:bodyPr wrap="square" rtlCol="0">
                <a:spAutoFit/>
              </a:bodyPr>
              <a:lstStyle/>
              <a:p>
                <a:pPr algn="ctr"/>
                <a:r>
                  <a:rPr lang="en-US" b="1" dirty="0" smtClean="0"/>
                  <a:t>After (5</a:t>
                </a:r>
                <a14:m>
                  <m:oMath xmlns:m="http://schemas.openxmlformats.org/officeDocument/2006/math">
                    <m:r>
                      <a:rPr lang="en-US" b="1" i="1" smtClean="0">
                        <a:latin typeface="Cambria Math"/>
                        <a:ea typeface="Cambria Math"/>
                      </a:rPr>
                      <m:t>×</m:t>
                    </m:r>
                    <m:r>
                      <a:rPr lang="en-US" b="1" i="1" smtClean="0">
                        <a:latin typeface="Cambria Math"/>
                        <a:ea typeface="Cambria Math"/>
                      </a:rPr>
                      <m:t>𝑨</m:t>
                    </m:r>
                  </m:oMath>
                </a14:m>
                <a:r>
                  <a:rPr lang="en-US" b="1" dirty="0" smtClean="0"/>
                  <a:t>) </a:t>
                </a:r>
                <a:endParaRPr lang="en-US" b="1" dirty="0"/>
              </a:p>
            </p:txBody>
          </p:sp>
        </mc:Choice>
        <mc:Fallback>
          <p:sp>
            <p:nvSpPr>
              <p:cNvPr id="4" name="TextBox 3"/>
              <p:cNvSpPr txBox="1">
                <a:spLocks noRot="1" noChangeAspect="1" noMove="1" noResize="1" noEditPoints="1" noAdjustHandles="1" noChangeArrowheads="1" noChangeShapeType="1" noTextEdit="1"/>
              </p:cNvSpPr>
              <p:nvPr/>
            </p:nvSpPr>
            <p:spPr>
              <a:xfrm>
                <a:off x="3962400" y="4114800"/>
                <a:ext cx="1600200" cy="369332"/>
              </a:xfrm>
              <a:prstGeom prst="rect">
                <a:avLst/>
              </a:prstGeom>
              <a:blipFill rotWithShape="1">
                <a:blip r:embed="rId6"/>
                <a:stretch>
                  <a:fillRect t="-8197" r="-3042" b="-24590"/>
                </a:stretch>
              </a:blipFill>
            </p:spPr>
            <p:txBody>
              <a:bodyPr/>
              <a:lstStyle/>
              <a:p>
                <a:r>
                  <a:rPr lang="en-US">
                    <a:noFill/>
                  </a:rPr>
                  <a:t> </a:t>
                </a:r>
              </a:p>
            </p:txBody>
          </p:sp>
        </mc:Fallback>
      </mc:AlternateContent>
      <p:pic>
        <p:nvPicPr>
          <p:cNvPr id="5" name="looperman_drum.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57700" y="2362200"/>
            <a:ext cx="609600" cy="609600"/>
          </a:xfrm>
          <a:prstGeom prst="rect">
            <a:avLst/>
          </a:prstGeom>
        </p:spPr>
      </p:pic>
      <p:pic>
        <p:nvPicPr>
          <p:cNvPr id="6" name="drum.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457700" y="4800600"/>
            <a:ext cx="609600" cy="6096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10200" y="165939"/>
            <a:ext cx="3514725" cy="3020921"/>
          </a:xfrm>
          <a:prstGeom prst="rect">
            <a:avLst/>
          </a:prstGeom>
        </p:spPr>
      </p:pic>
    </p:spTree>
    <p:extLst>
      <p:ext uri="{BB962C8B-B14F-4D97-AF65-F5344CB8AC3E}">
        <p14:creationId xmlns:p14="http://schemas.microsoft.com/office/powerpoint/2010/main" val="9625738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5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857"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58" y="946666"/>
            <a:ext cx="3998685" cy="299901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515" y="3869873"/>
            <a:ext cx="3969657" cy="2977243"/>
          </a:xfrm>
          <a:prstGeom prst="rect">
            <a:avLst/>
          </a:prstGeom>
        </p:spPr>
      </p:pic>
      <p:sp>
        <p:nvSpPr>
          <p:cNvPr id="2" name="Title 1"/>
          <p:cNvSpPr>
            <a:spLocks noGrp="1"/>
          </p:cNvSpPr>
          <p:nvPr>
            <p:ph type="title"/>
          </p:nvPr>
        </p:nvSpPr>
        <p:spPr>
          <a:xfrm>
            <a:off x="1435608" y="-152400"/>
            <a:ext cx="7498080" cy="1143000"/>
          </a:xfrm>
        </p:spPr>
        <p:txBody>
          <a:bodyPr>
            <a:normAutofit/>
          </a:bodyPr>
          <a:lstStyle/>
          <a:p>
            <a:r>
              <a:rPr lang="en-US" sz="3200" dirty="0" smtClean="0"/>
              <a:t>Result 3: Harmonica</a:t>
            </a:r>
            <a:endParaRPr lang="en-US" sz="3200" dirty="0"/>
          </a:p>
        </p:txBody>
      </p:sp>
      <p:sp>
        <p:nvSpPr>
          <p:cNvPr id="5" name="TextBox 4"/>
          <p:cNvSpPr txBox="1"/>
          <p:nvPr/>
        </p:nvSpPr>
        <p:spPr>
          <a:xfrm>
            <a:off x="2133600" y="685800"/>
            <a:ext cx="1600200" cy="369332"/>
          </a:xfrm>
          <a:prstGeom prst="rect">
            <a:avLst/>
          </a:prstGeom>
          <a:noFill/>
        </p:spPr>
        <p:txBody>
          <a:bodyPr wrap="square" rtlCol="0">
            <a:spAutoFit/>
          </a:bodyPr>
          <a:lstStyle/>
          <a:p>
            <a:pPr algn="ctr"/>
            <a:r>
              <a:rPr lang="en-US" b="1" dirty="0" smtClean="0"/>
              <a:t>Before  </a:t>
            </a:r>
            <a:endParaRPr lang="en-US" b="1" dirty="0"/>
          </a:p>
        </p:txBody>
      </p:sp>
      <mc:AlternateContent xmlns:mc="http://schemas.openxmlformats.org/markup-compatibility/2006">
        <mc:Choice xmlns:a14="http://schemas.microsoft.com/office/drawing/2010/main" Requires="a14">
          <p:sp>
            <p:nvSpPr>
              <p:cNvPr id="6" name="TextBox 5"/>
              <p:cNvSpPr txBox="1"/>
              <p:nvPr/>
            </p:nvSpPr>
            <p:spPr>
              <a:xfrm>
                <a:off x="5685971" y="685800"/>
                <a:ext cx="2590800" cy="369332"/>
              </a:xfrm>
              <a:prstGeom prst="rect">
                <a:avLst/>
              </a:prstGeom>
              <a:noFill/>
            </p:spPr>
            <p:txBody>
              <a:bodyPr wrap="square" rtlCol="0">
                <a:spAutoFit/>
              </a:bodyPr>
              <a:lstStyle/>
              <a:p>
                <a:pPr algn="ctr"/>
                <a:r>
                  <a:rPr lang="en-US" b="1" dirty="0" smtClean="0"/>
                  <a:t>After (</a:t>
                </a:r>
                <a14:m>
                  <m:oMath xmlns:m="http://schemas.openxmlformats.org/officeDocument/2006/math">
                    <m:r>
                      <a:rPr lang="en-US" b="1" i="0" smtClean="0">
                        <a:latin typeface="Cambria Math"/>
                      </a:rPr>
                      <m:t>𝟑</m:t>
                    </m:r>
                    <m:r>
                      <a:rPr lang="en-US" b="1" i="1" smtClean="0">
                        <a:latin typeface="Cambria Math"/>
                      </a:rPr>
                      <m:t>×</m:t>
                    </m:r>
                    <m:r>
                      <a:rPr lang="en-US" b="1" i="1" smtClean="0">
                        <a:latin typeface="Cambria Math"/>
                      </a:rPr>
                      <m:t>𝑨</m:t>
                    </m:r>
                    <m:r>
                      <a:rPr lang="en-US" b="1" i="1" smtClean="0">
                        <a:latin typeface="Cambria Math"/>
                      </a:rPr>
                      <m:t> &amp; </m:t>
                    </m:r>
                    <m:r>
                      <a:rPr lang="en-US" b="1" i="1" smtClean="0">
                        <a:latin typeface="Cambria Math"/>
                      </a:rPr>
                      <m:t>𝟎</m:t>
                    </m:r>
                    <m:r>
                      <a:rPr lang="en-US" b="1" i="1" smtClean="0">
                        <a:latin typeface="Cambria Math"/>
                      </a:rPr>
                      <m:t>.</m:t>
                    </m:r>
                    <m:r>
                      <a:rPr lang="en-US" b="1" i="1" smtClean="0">
                        <a:latin typeface="Cambria Math"/>
                      </a:rPr>
                      <m:t>𝟓</m:t>
                    </m:r>
                    <m:r>
                      <a:rPr lang="en-US" b="1" i="1" smtClean="0">
                        <a:latin typeface="Cambria Math"/>
                        <a:ea typeface="Cambria Math"/>
                      </a:rPr>
                      <m:t>×</m:t>
                    </m:r>
                    <m:r>
                      <a:rPr lang="en-US" b="1" i="1" smtClean="0">
                        <a:latin typeface="Cambria Math"/>
                        <a:ea typeface="Cambria Math"/>
                      </a:rPr>
                      <m:t>𝒇</m:t>
                    </m:r>
                  </m:oMath>
                </a14:m>
                <a:r>
                  <a:rPr lang="en-US" b="1" dirty="0" smtClean="0"/>
                  <a:t>) </a:t>
                </a:r>
                <a:endParaRPr lang="en-US" b="1" dirty="0"/>
              </a:p>
            </p:txBody>
          </p:sp>
        </mc:Choice>
        <mc:Fallback>
          <p:sp>
            <p:nvSpPr>
              <p:cNvPr id="6" name="TextBox 5"/>
              <p:cNvSpPr txBox="1">
                <a:spLocks noRot="1" noChangeAspect="1" noMove="1" noResize="1" noEditPoints="1" noAdjustHandles="1" noChangeArrowheads="1" noChangeShapeType="1" noTextEdit="1"/>
              </p:cNvSpPr>
              <p:nvPr/>
            </p:nvSpPr>
            <p:spPr>
              <a:xfrm>
                <a:off x="5685971" y="685800"/>
                <a:ext cx="2590800" cy="369332"/>
              </a:xfrm>
              <a:prstGeom prst="rect">
                <a:avLst/>
              </a:prstGeom>
              <a:blipFill rotWithShape="1">
                <a:blip r:embed="rId4"/>
                <a:stretch>
                  <a:fillRect l="-1647" t="-8333" r="-3294" b="-25000"/>
                </a:stretch>
              </a:blipFill>
            </p:spPr>
            <p:txBody>
              <a:bodyPr/>
              <a:lstStyle/>
              <a:p>
                <a:r>
                  <a:rPr lang="en-US">
                    <a:noFill/>
                  </a:rPr>
                  <a:t> </a:t>
                </a:r>
              </a:p>
            </p:txBody>
          </p:sp>
        </mc:Fallback>
      </mc:AlternateContent>
      <p:cxnSp>
        <p:nvCxnSpPr>
          <p:cNvPr id="11" name="Straight Connector 10"/>
          <p:cNvCxnSpPr/>
          <p:nvPr/>
        </p:nvCxnSpPr>
        <p:spPr>
          <a:xfrm>
            <a:off x="4953000" y="685800"/>
            <a:ext cx="0" cy="6172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772" y="950810"/>
            <a:ext cx="3987800" cy="299085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3801" y="3869872"/>
            <a:ext cx="3969657" cy="2977243"/>
          </a:xfrm>
          <a:prstGeom prst="rect">
            <a:avLst/>
          </a:prstGeom>
        </p:spPr>
      </p:pic>
    </p:spTree>
    <p:extLst>
      <p:ext uri="{BB962C8B-B14F-4D97-AF65-F5344CB8AC3E}">
        <p14:creationId xmlns:p14="http://schemas.microsoft.com/office/powerpoint/2010/main" val="21505676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Result 3: Harmonica</a:t>
            </a:r>
            <a:endParaRPr lang="en-US" dirty="0"/>
          </a:p>
        </p:txBody>
      </p:sp>
      <p:sp>
        <p:nvSpPr>
          <p:cNvPr id="3" name="TextBox 2"/>
          <p:cNvSpPr txBox="1"/>
          <p:nvPr/>
        </p:nvSpPr>
        <p:spPr>
          <a:xfrm>
            <a:off x="3962400" y="1676400"/>
            <a:ext cx="1600200" cy="369332"/>
          </a:xfrm>
          <a:prstGeom prst="rect">
            <a:avLst/>
          </a:prstGeom>
          <a:noFill/>
        </p:spPr>
        <p:txBody>
          <a:bodyPr wrap="square" rtlCol="0">
            <a:spAutoFit/>
          </a:bodyPr>
          <a:lstStyle/>
          <a:p>
            <a:pPr algn="ctr"/>
            <a:r>
              <a:rPr lang="en-US" b="1" dirty="0" smtClean="0"/>
              <a:t>Before  </a:t>
            </a:r>
            <a:endParaRPr lang="en-US" b="1" dirty="0"/>
          </a:p>
        </p:txBody>
      </p:sp>
      <p:pic>
        <p:nvPicPr>
          <p:cNvPr id="5" name="looperman_harmonica_hohner1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457700" y="2209800"/>
            <a:ext cx="609600" cy="609600"/>
          </a:xfrm>
          <a:prstGeom prst="rect">
            <a:avLst/>
          </a:prstGeom>
        </p:spPr>
      </p:pic>
      <p:pic>
        <p:nvPicPr>
          <p:cNvPr id="6" name="harmonica.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4457700" y="4648200"/>
            <a:ext cx="609600" cy="6096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8400" y="534307"/>
            <a:ext cx="2752725" cy="1657350"/>
          </a:xfrm>
          <a:prstGeom prst="rect">
            <a:avLst/>
          </a:prstGeom>
        </p:spPr>
      </p:pic>
      <mc:AlternateContent xmlns:mc="http://schemas.openxmlformats.org/markup-compatibility/2006">
        <mc:Choice xmlns:a14="http://schemas.microsoft.com/office/drawing/2010/main" Requires="a14">
          <p:sp>
            <p:nvSpPr>
              <p:cNvPr id="8" name="TextBox 7"/>
              <p:cNvSpPr txBox="1"/>
              <p:nvPr/>
            </p:nvSpPr>
            <p:spPr>
              <a:xfrm>
                <a:off x="3467100" y="4114800"/>
                <a:ext cx="2590800" cy="369332"/>
              </a:xfrm>
              <a:prstGeom prst="rect">
                <a:avLst/>
              </a:prstGeom>
              <a:noFill/>
            </p:spPr>
            <p:txBody>
              <a:bodyPr wrap="square" rtlCol="0">
                <a:spAutoFit/>
              </a:bodyPr>
              <a:lstStyle/>
              <a:p>
                <a:pPr algn="ctr"/>
                <a:r>
                  <a:rPr lang="en-US" b="1" dirty="0" smtClean="0"/>
                  <a:t>After (</a:t>
                </a:r>
                <a14:m>
                  <m:oMath xmlns:m="http://schemas.openxmlformats.org/officeDocument/2006/math">
                    <m:r>
                      <a:rPr lang="en-US" b="1" i="0" smtClean="0">
                        <a:latin typeface="Cambria Math"/>
                      </a:rPr>
                      <m:t>𝟑</m:t>
                    </m:r>
                    <m:r>
                      <a:rPr lang="en-US" b="1" i="1" smtClean="0">
                        <a:latin typeface="Cambria Math"/>
                      </a:rPr>
                      <m:t>×</m:t>
                    </m:r>
                    <m:r>
                      <a:rPr lang="en-US" b="1" i="1" smtClean="0">
                        <a:latin typeface="Cambria Math"/>
                      </a:rPr>
                      <m:t>𝑨</m:t>
                    </m:r>
                    <m:r>
                      <a:rPr lang="en-US" b="1" i="1" smtClean="0">
                        <a:latin typeface="Cambria Math"/>
                      </a:rPr>
                      <m:t> &amp; </m:t>
                    </m:r>
                    <m:r>
                      <a:rPr lang="en-US" b="1" i="1" smtClean="0">
                        <a:latin typeface="Cambria Math"/>
                      </a:rPr>
                      <m:t>𝟎</m:t>
                    </m:r>
                    <m:r>
                      <a:rPr lang="en-US" b="1" i="1" smtClean="0">
                        <a:latin typeface="Cambria Math"/>
                      </a:rPr>
                      <m:t>.</m:t>
                    </m:r>
                    <m:r>
                      <a:rPr lang="en-US" b="1" i="1" smtClean="0">
                        <a:latin typeface="Cambria Math"/>
                      </a:rPr>
                      <m:t>𝟓</m:t>
                    </m:r>
                    <m:r>
                      <a:rPr lang="en-US" b="1" i="1" smtClean="0">
                        <a:latin typeface="Cambria Math"/>
                        <a:ea typeface="Cambria Math"/>
                      </a:rPr>
                      <m:t>×</m:t>
                    </m:r>
                    <m:r>
                      <a:rPr lang="en-US" b="1" i="1" smtClean="0">
                        <a:latin typeface="Cambria Math"/>
                        <a:ea typeface="Cambria Math"/>
                      </a:rPr>
                      <m:t>𝒇</m:t>
                    </m:r>
                  </m:oMath>
                </a14:m>
                <a:r>
                  <a:rPr lang="en-US" b="1" dirty="0" smtClean="0"/>
                  <a:t>) </a:t>
                </a:r>
                <a:endParaRPr lang="en-US" b="1" dirty="0"/>
              </a:p>
            </p:txBody>
          </p:sp>
        </mc:Choice>
        <mc:Fallback>
          <p:sp>
            <p:nvSpPr>
              <p:cNvPr id="8" name="TextBox 7"/>
              <p:cNvSpPr txBox="1">
                <a:spLocks noRot="1" noChangeAspect="1" noMove="1" noResize="1" noEditPoints="1" noAdjustHandles="1" noChangeArrowheads="1" noChangeShapeType="1" noTextEdit="1"/>
              </p:cNvSpPr>
              <p:nvPr/>
            </p:nvSpPr>
            <p:spPr>
              <a:xfrm>
                <a:off x="3467100" y="4114800"/>
                <a:ext cx="2590800" cy="369332"/>
              </a:xfrm>
              <a:prstGeom prst="rect">
                <a:avLst/>
              </a:prstGeom>
              <a:blipFill rotWithShape="1">
                <a:blip r:embed="rId8"/>
                <a:stretch>
                  <a:fillRect l="-1647" t="-8197" r="-3294" b="-24590"/>
                </a:stretch>
              </a:blipFill>
            </p:spPr>
            <p:txBody>
              <a:bodyPr/>
              <a:lstStyle/>
              <a:p>
                <a:r>
                  <a:rPr lang="en-US">
                    <a:noFill/>
                  </a:rPr>
                  <a:t> </a:t>
                </a:r>
              </a:p>
            </p:txBody>
          </p:sp>
        </mc:Fallback>
      </mc:AlternateContent>
    </p:spTree>
    <p:extLst>
      <p:ext uri="{BB962C8B-B14F-4D97-AF65-F5344CB8AC3E}">
        <p14:creationId xmlns:p14="http://schemas.microsoft.com/office/powerpoint/2010/main" val="28591349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000"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622" y="3856438"/>
            <a:ext cx="4014578" cy="300556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995" y="950810"/>
            <a:ext cx="3987800" cy="2990850"/>
          </a:xfrm>
          <a:prstGeom prst="rect">
            <a:avLst/>
          </a:prstGeom>
        </p:spPr>
      </p:pic>
      <p:sp>
        <p:nvSpPr>
          <p:cNvPr id="2" name="Title 1"/>
          <p:cNvSpPr>
            <a:spLocks noGrp="1"/>
          </p:cNvSpPr>
          <p:nvPr>
            <p:ph type="title"/>
          </p:nvPr>
        </p:nvSpPr>
        <p:spPr>
          <a:xfrm>
            <a:off x="1435608" y="-152400"/>
            <a:ext cx="7498080" cy="1143000"/>
          </a:xfrm>
        </p:spPr>
        <p:txBody>
          <a:bodyPr>
            <a:normAutofit/>
          </a:bodyPr>
          <a:lstStyle/>
          <a:p>
            <a:r>
              <a:rPr lang="en-US" sz="3200" dirty="0" smtClean="0"/>
              <a:t>Result 4: Piano</a:t>
            </a:r>
            <a:endParaRPr lang="en-US" sz="3200" dirty="0"/>
          </a:p>
        </p:txBody>
      </p:sp>
      <p:sp>
        <p:nvSpPr>
          <p:cNvPr id="5" name="TextBox 4"/>
          <p:cNvSpPr txBox="1"/>
          <p:nvPr/>
        </p:nvSpPr>
        <p:spPr>
          <a:xfrm>
            <a:off x="2133600" y="685800"/>
            <a:ext cx="1600200" cy="369332"/>
          </a:xfrm>
          <a:prstGeom prst="rect">
            <a:avLst/>
          </a:prstGeom>
          <a:noFill/>
        </p:spPr>
        <p:txBody>
          <a:bodyPr wrap="square" rtlCol="0">
            <a:spAutoFit/>
          </a:bodyPr>
          <a:lstStyle/>
          <a:p>
            <a:pPr algn="ctr"/>
            <a:r>
              <a:rPr lang="en-US" b="1" dirty="0" smtClean="0"/>
              <a:t>Before  </a:t>
            </a:r>
            <a:endParaRPr lang="en-US" b="1" dirty="0"/>
          </a:p>
        </p:txBody>
      </p:sp>
      <mc:AlternateContent xmlns:mc="http://schemas.openxmlformats.org/markup-compatibility/2006">
        <mc:Choice xmlns:a14="http://schemas.microsoft.com/office/drawing/2010/main" Requires="a14">
          <p:sp>
            <p:nvSpPr>
              <p:cNvPr id="6" name="TextBox 5"/>
              <p:cNvSpPr txBox="1"/>
              <p:nvPr/>
            </p:nvSpPr>
            <p:spPr>
              <a:xfrm>
                <a:off x="5685971" y="685800"/>
                <a:ext cx="2590800" cy="369332"/>
              </a:xfrm>
              <a:prstGeom prst="rect">
                <a:avLst/>
              </a:prstGeom>
              <a:noFill/>
            </p:spPr>
            <p:txBody>
              <a:bodyPr wrap="square" rtlCol="0">
                <a:spAutoFit/>
              </a:bodyPr>
              <a:lstStyle/>
              <a:p>
                <a:pPr algn="ctr"/>
                <a:r>
                  <a:rPr lang="en-US" b="1" dirty="0" smtClean="0"/>
                  <a:t>After (2</a:t>
                </a:r>
                <a14:m>
                  <m:oMath xmlns:m="http://schemas.openxmlformats.org/officeDocument/2006/math">
                    <m:r>
                      <a:rPr lang="en-US" b="1" i="1" smtClean="0">
                        <a:latin typeface="Cambria Math"/>
                      </a:rPr>
                      <m:t>×</m:t>
                    </m:r>
                    <m:r>
                      <a:rPr lang="en-US" b="1" i="1" smtClean="0">
                        <a:latin typeface="Cambria Math"/>
                      </a:rPr>
                      <m:t>𝑨</m:t>
                    </m:r>
                    <m:r>
                      <a:rPr lang="en-US" b="1" i="1" smtClean="0">
                        <a:latin typeface="Cambria Math"/>
                      </a:rPr>
                      <m:t> &amp; </m:t>
                    </m:r>
                    <m:r>
                      <a:rPr lang="en-US" b="1" i="1" smtClean="0">
                        <a:latin typeface="Cambria Math"/>
                        <a:ea typeface="Cambria Math"/>
                      </a:rPr>
                      <m:t>𝒇</m:t>
                    </m:r>
                    <m:r>
                      <a:rPr lang="en-US" b="1" i="1" smtClean="0">
                        <a:latin typeface="Cambria Math"/>
                        <a:ea typeface="Cambria Math"/>
                      </a:rPr>
                      <m:t>−</m:t>
                    </m:r>
                    <m:r>
                      <a:rPr lang="en-US" b="1" i="1" smtClean="0">
                        <a:latin typeface="Cambria Math"/>
                        <a:ea typeface="Cambria Math"/>
                      </a:rPr>
                      <m:t>𝟏𝟎</m:t>
                    </m:r>
                  </m:oMath>
                </a14:m>
                <a:r>
                  <a:rPr lang="en-US" b="1" dirty="0" smtClean="0"/>
                  <a:t>) </a:t>
                </a:r>
                <a:endParaRPr lang="en-US" b="1" dirty="0"/>
              </a:p>
            </p:txBody>
          </p:sp>
        </mc:Choice>
        <mc:Fallback>
          <p:sp>
            <p:nvSpPr>
              <p:cNvPr id="6" name="TextBox 5"/>
              <p:cNvSpPr txBox="1">
                <a:spLocks noRot="1" noChangeAspect="1" noMove="1" noResize="1" noEditPoints="1" noAdjustHandles="1" noChangeArrowheads="1" noChangeShapeType="1" noTextEdit="1"/>
              </p:cNvSpPr>
              <p:nvPr/>
            </p:nvSpPr>
            <p:spPr>
              <a:xfrm>
                <a:off x="5685971" y="685800"/>
                <a:ext cx="2590800" cy="369332"/>
              </a:xfrm>
              <a:prstGeom prst="rect">
                <a:avLst/>
              </a:prstGeom>
              <a:blipFill rotWithShape="1">
                <a:blip r:embed="rId4"/>
                <a:stretch>
                  <a:fillRect t="-8333" r="-706" b="-25000"/>
                </a:stretch>
              </a:blipFill>
            </p:spPr>
            <p:txBody>
              <a:bodyPr/>
              <a:lstStyle/>
              <a:p>
                <a:r>
                  <a:rPr lang="en-US">
                    <a:noFill/>
                  </a:rPr>
                  <a:t> </a:t>
                </a:r>
              </a:p>
            </p:txBody>
          </p:sp>
        </mc:Fallback>
      </mc:AlternateContent>
      <p:cxnSp>
        <p:nvCxnSpPr>
          <p:cNvPr id="11" name="Straight Connector 10"/>
          <p:cNvCxnSpPr/>
          <p:nvPr/>
        </p:nvCxnSpPr>
        <p:spPr>
          <a:xfrm>
            <a:off x="4953000" y="685800"/>
            <a:ext cx="0" cy="6172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2028" y="961572"/>
            <a:ext cx="3962400" cy="29718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5658" y="3868056"/>
            <a:ext cx="3979408" cy="2979234"/>
          </a:xfrm>
          <a:prstGeom prst="rect">
            <a:avLst/>
          </a:prstGeom>
        </p:spPr>
      </p:pic>
    </p:spTree>
    <p:extLst>
      <p:ext uri="{BB962C8B-B14F-4D97-AF65-F5344CB8AC3E}">
        <p14:creationId xmlns:p14="http://schemas.microsoft.com/office/powerpoint/2010/main" val="36570992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Result 4: Piano</a:t>
            </a:r>
            <a:endParaRPr lang="en-US" dirty="0"/>
          </a:p>
        </p:txBody>
      </p:sp>
      <p:sp>
        <p:nvSpPr>
          <p:cNvPr id="3" name="TextBox 2"/>
          <p:cNvSpPr txBox="1"/>
          <p:nvPr/>
        </p:nvSpPr>
        <p:spPr>
          <a:xfrm>
            <a:off x="4085771" y="2057400"/>
            <a:ext cx="1600200" cy="369332"/>
          </a:xfrm>
          <a:prstGeom prst="rect">
            <a:avLst/>
          </a:prstGeom>
          <a:noFill/>
        </p:spPr>
        <p:txBody>
          <a:bodyPr wrap="square" rtlCol="0">
            <a:spAutoFit/>
          </a:bodyPr>
          <a:lstStyle/>
          <a:p>
            <a:pPr algn="ctr"/>
            <a:r>
              <a:rPr lang="en-US" b="1" dirty="0" smtClean="0"/>
              <a:t>Before  </a:t>
            </a:r>
            <a:endParaRPr lang="en-US" b="1" dirty="0"/>
          </a:p>
        </p:txBody>
      </p:sp>
      <mc:AlternateContent xmlns:mc="http://schemas.openxmlformats.org/markup-compatibility/2006">
        <mc:Choice xmlns:a14="http://schemas.microsoft.com/office/drawing/2010/main" Requires="a14">
          <p:sp>
            <p:nvSpPr>
              <p:cNvPr id="4" name="TextBox 3"/>
              <p:cNvSpPr txBox="1"/>
              <p:nvPr/>
            </p:nvSpPr>
            <p:spPr>
              <a:xfrm>
                <a:off x="3590471" y="4343400"/>
                <a:ext cx="2590800" cy="369332"/>
              </a:xfrm>
              <a:prstGeom prst="rect">
                <a:avLst/>
              </a:prstGeom>
              <a:noFill/>
            </p:spPr>
            <p:txBody>
              <a:bodyPr wrap="square" rtlCol="0">
                <a:spAutoFit/>
              </a:bodyPr>
              <a:lstStyle/>
              <a:p>
                <a:pPr algn="ctr"/>
                <a:r>
                  <a:rPr lang="en-US" b="1" dirty="0" smtClean="0"/>
                  <a:t>After (2</a:t>
                </a:r>
                <a14:m>
                  <m:oMath xmlns:m="http://schemas.openxmlformats.org/officeDocument/2006/math">
                    <m:r>
                      <a:rPr lang="en-US" b="1" i="1" smtClean="0">
                        <a:latin typeface="Cambria Math"/>
                      </a:rPr>
                      <m:t>×</m:t>
                    </m:r>
                    <m:r>
                      <a:rPr lang="en-US" b="1" i="1" smtClean="0">
                        <a:latin typeface="Cambria Math"/>
                      </a:rPr>
                      <m:t>𝑨</m:t>
                    </m:r>
                    <m:r>
                      <a:rPr lang="en-US" b="1" i="1" smtClean="0">
                        <a:latin typeface="Cambria Math"/>
                      </a:rPr>
                      <m:t> &amp; </m:t>
                    </m:r>
                    <m:r>
                      <a:rPr lang="en-US" b="1" i="1" smtClean="0">
                        <a:latin typeface="Cambria Math"/>
                        <a:ea typeface="Cambria Math"/>
                      </a:rPr>
                      <m:t>𝒇</m:t>
                    </m:r>
                    <m:r>
                      <a:rPr lang="en-US" b="1" i="1" smtClean="0">
                        <a:latin typeface="Cambria Math"/>
                        <a:ea typeface="Cambria Math"/>
                      </a:rPr>
                      <m:t>−</m:t>
                    </m:r>
                    <m:r>
                      <a:rPr lang="en-US" b="1" i="1" smtClean="0">
                        <a:latin typeface="Cambria Math"/>
                        <a:ea typeface="Cambria Math"/>
                      </a:rPr>
                      <m:t>𝟏𝟎</m:t>
                    </m:r>
                  </m:oMath>
                </a14:m>
                <a:r>
                  <a:rPr lang="en-US" b="1" dirty="0" smtClean="0"/>
                  <a:t>) </a:t>
                </a:r>
                <a:endParaRPr lang="en-US" b="1" dirty="0"/>
              </a:p>
            </p:txBody>
          </p:sp>
        </mc:Choice>
        <mc:Fallback>
          <p:sp>
            <p:nvSpPr>
              <p:cNvPr id="4" name="TextBox 3"/>
              <p:cNvSpPr txBox="1">
                <a:spLocks noRot="1" noChangeAspect="1" noMove="1" noResize="1" noEditPoints="1" noAdjustHandles="1" noChangeArrowheads="1" noChangeShapeType="1" noTextEdit="1"/>
              </p:cNvSpPr>
              <p:nvPr/>
            </p:nvSpPr>
            <p:spPr>
              <a:xfrm>
                <a:off x="3590471" y="4343400"/>
                <a:ext cx="2590800" cy="369332"/>
              </a:xfrm>
              <a:prstGeom prst="rect">
                <a:avLst/>
              </a:prstGeom>
              <a:blipFill rotWithShape="1">
                <a:blip r:embed="rId6"/>
                <a:stretch>
                  <a:fillRect t="-8333" r="-941" b="-25000"/>
                </a:stretch>
              </a:blipFill>
            </p:spPr>
            <p:txBody>
              <a:bodyPr/>
              <a:lstStyle/>
              <a:p>
                <a:r>
                  <a:rPr lang="en-US">
                    <a:noFill/>
                  </a:rPr>
                  <a:t> </a:t>
                </a:r>
              </a:p>
            </p:txBody>
          </p:sp>
        </mc:Fallback>
      </mc:AlternateContent>
      <p:pic>
        <p:nvPicPr>
          <p:cNvPr id="5" name="looperman_piano_hemorrhage.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81071" y="2514600"/>
            <a:ext cx="609600" cy="609600"/>
          </a:xfrm>
          <a:prstGeom prst="rect">
            <a:avLst/>
          </a:prstGeom>
        </p:spPr>
      </p:pic>
      <p:pic>
        <p:nvPicPr>
          <p:cNvPr id="6" name="piano.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581071" y="4800600"/>
            <a:ext cx="609600" cy="609600"/>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7613" y="171449"/>
            <a:ext cx="2690587" cy="2775809"/>
          </a:xfrm>
          <a:prstGeom prst="rect">
            <a:avLst/>
          </a:prstGeom>
        </p:spPr>
      </p:pic>
    </p:spTree>
    <p:extLst>
      <p:ext uri="{BB962C8B-B14F-4D97-AF65-F5344CB8AC3E}">
        <p14:creationId xmlns:p14="http://schemas.microsoft.com/office/powerpoint/2010/main" val="1185296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854"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Discrete Fourier Transform</a:t>
            </a:r>
            <a:br>
              <a:rPr lang="en-US" sz="2400" b="1" dirty="0" smtClean="0"/>
            </a:br>
            <a:r>
              <a:rPr lang="en-US" sz="1800" b="1" dirty="0" smtClean="0"/>
              <a:t>(Introduction)</a:t>
            </a:r>
            <a:endParaRPr lang="en-US" sz="2400" b="1" dirty="0"/>
          </a:p>
        </p:txBody>
      </p:sp>
      <p:sp>
        <p:nvSpPr>
          <p:cNvPr id="3" name="Content Placeholder 2"/>
          <p:cNvSpPr>
            <a:spLocks noGrp="1"/>
          </p:cNvSpPr>
          <p:nvPr>
            <p:ph idx="1"/>
          </p:nvPr>
        </p:nvSpPr>
        <p:spPr>
          <a:xfrm>
            <a:off x="1066800" y="1447800"/>
            <a:ext cx="7638288" cy="4800600"/>
          </a:xfrm>
        </p:spPr>
        <p:txBody>
          <a:bodyPr>
            <a:normAutofit lnSpcReduction="10000"/>
          </a:bodyPr>
          <a:lstStyle/>
          <a:p>
            <a:pPr indent="0">
              <a:buNone/>
            </a:pPr>
            <a:r>
              <a:rPr lang="en-US" dirty="0" smtClean="0"/>
              <a:t>The</a:t>
            </a:r>
            <a:r>
              <a:rPr lang="en-US" dirty="0"/>
              <a:t> </a:t>
            </a:r>
            <a:r>
              <a:rPr lang="en-US" b="1" dirty="0"/>
              <a:t>discrete </a:t>
            </a:r>
            <a:r>
              <a:rPr lang="en-US" b="1" dirty="0" smtClean="0"/>
              <a:t>Fourier transform</a:t>
            </a:r>
            <a:r>
              <a:rPr lang="en-US" dirty="0"/>
              <a:t> (</a:t>
            </a:r>
            <a:r>
              <a:rPr lang="en-US" b="1" dirty="0"/>
              <a:t>DFT</a:t>
            </a:r>
            <a:r>
              <a:rPr lang="en-US" dirty="0"/>
              <a:t>) converts a finite list of equally spaced </a:t>
            </a:r>
            <a:r>
              <a:rPr lang="en-US" dirty="0" smtClean="0"/>
              <a:t>samples</a:t>
            </a:r>
            <a:r>
              <a:rPr lang="en-US" dirty="0"/>
              <a:t> of a </a:t>
            </a:r>
            <a:r>
              <a:rPr lang="en-US" dirty="0" smtClean="0"/>
              <a:t>function</a:t>
            </a:r>
            <a:r>
              <a:rPr lang="en-US" dirty="0"/>
              <a:t> into the list of </a:t>
            </a:r>
            <a:r>
              <a:rPr lang="en-US" dirty="0" smtClean="0"/>
              <a:t>coefficients</a:t>
            </a:r>
            <a:r>
              <a:rPr lang="en-US" dirty="0"/>
              <a:t> </a:t>
            </a:r>
            <a:r>
              <a:rPr lang="en-US" dirty="0" smtClean="0"/>
              <a:t>of </a:t>
            </a:r>
            <a:r>
              <a:rPr lang="en-US" dirty="0"/>
              <a:t>a finite combination of complex sinusoids, ordered by their frequencies, that has those same sample values. It can be said to convert the sampled function from its original domain (often time or position along a line) to the frequency domain</a:t>
            </a:r>
            <a:r>
              <a:rPr lang="en-US" dirty="0" smtClean="0"/>
              <a:t>.</a:t>
            </a:r>
          </a:p>
        </p:txBody>
      </p:sp>
    </p:spTree>
    <p:extLst>
      <p:ext uri="{BB962C8B-B14F-4D97-AF65-F5344CB8AC3E}">
        <p14:creationId xmlns:p14="http://schemas.microsoft.com/office/powerpoint/2010/main" val="4275675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Discrete Fourier Transform</a:t>
            </a:r>
            <a:br>
              <a:rPr lang="en-US" sz="2400" b="1" dirty="0"/>
            </a:br>
            <a:r>
              <a:rPr lang="en-US" sz="1800" b="1" dirty="0" smtClean="0"/>
              <a:t>(Definition)</a:t>
            </a:r>
            <a:endParaRPr lang="en-US" sz="24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66800" y="1447800"/>
                <a:ext cx="7498080" cy="4800600"/>
              </a:xfrm>
            </p:spPr>
            <p:txBody>
              <a:bodyPr>
                <a:normAutofit fontScale="92500" lnSpcReduction="10000"/>
              </a:bodyPr>
              <a:lstStyle/>
              <a:p>
                <a:pPr indent="0" algn="just">
                  <a:buNone/>
                </a:pPr>
                <a:r>
                  <a:rPr lang="en-US" dirty="0" smtClean="0"/>
                  <a:t>The sequence of </a:t>
                </a:r>
                <a14:m>
                  <m:oMath xmlns:m="http://schemas.openxmlformats.org/officeDocument/2006/math">
                    <m:r>
                      <a:rPr lang="en-US" b="1" i="1" smtClean="0">
                        <a:latin typeface="Cambria Math"/>
                      </a:rPr>
                      <m:t>𝑵</m:t>
                    </m:r>
                  </m:oMath>
                </a14:m>
                <a:r>
                  <a:rPr lang="en-US" dirty="0" smtClean="0"/>
                  <a:t> complex numbers </a:t>
                </a:r>
                <a14:m>
                  <m:oMath xmlns:m="http://schemas.openxmlformats.org/officeDocument/2006/math">
                    <m:sSub>
                      <m:sSubPr>
                        <m:ctrlPr>
                          <a:rPr lang="en-US" b="0" i="1" smtClean="0">
                            <a:latin typeface="Cambria Math"/>
                          </a:rPr>
                        </m:ctrlPr>
                      </m:sSubPr>
                      <m:e>
                        <m:r>
                          <a:rPr lang="en-US" b="0" i="1" smtClean="0">
                            <a:latin typeface="Cambria Math"/>
                          </a:rPr>
                          <m:t>𝑥</m:t>
                        </m:r>
                      </m:e>
                      <m:sub>
                        <m:r>
                          <a:rPr lang="en-US" b="0" i="1" smtClean="0">
                            <a:latin typeface="Cambria Math"/>
                          </a:rPr>
                          <m:t>0</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𝑁</m:t>
                        </m:r>
                        <m:r>
                          <a:rPr lang="en-US" b="0" i="1" smtClean="0">
                            <a:latin typeface="Cambria Math"/>
                          </a:rPr>
                          <m:t>−1</m:t>
                        </m:r>
                      </m:sub>
                    </m:sSub>
                  </m:oMath>
                </a14:m>
                <a:r>
                  <a:rPr lang="en-US" dirty="0" smtClean="0"/>
                  <a:t> is transformed into an </a:t>
                </a:r>
                <a14:m>
                  <m:oMath xmlns:m="http://schemas.openxmlformats.org/officeDocument/2006/math">
                    <m:r>
                      <a:rPr lang="en-US" b="1" i="1" smtClean="0">
                        <a:latin typeface="Cambria Math"/>
                      </a:rPr>
                      <m:t>𝑵</m:t>
                    </m:r>
                  </m:oMath>
                </a14:m>
                <a:r>
                  <a:rPr lang="en-US" dirty="0" smtClean="0"/>
                  <a:t>-periodic sequence of complex numbers:</a:t>
                </a:r>
              </a:p>
              <a:p>
                <a:pPr indent="0" algn="just">
                  <a:buNone/>
                </a:pPr>
                <a14:m>
                  <m:oMathPara xmlns:m="http://schemas.openxmlformats.org/officeDocument/2006/math">
                    <m:oMathParaPr>
                      <m:jc m:val="centerGroup"/>
                    </m:oMathParaPr>
                    <m:oMath xmlns:m="http://schemas.openxmlformats.org/officeDocument/2006/math">
                      <m:sSub>
                        <m:sSubPr>
                          <m:ctrlPr>
                            <a:rPr lang="en-US" b="1" i="1" smtClean="0">
                              <a:latin typeface="Cambria Math"/>
                            </a:rPr>
                          </m:ctrlPr>
                        </m:sSubPr>
                        <m:e>
                          <m:r>
                            <a:rPr lang="en-US" b="1" i="1" smtClean="0">
                              <a:latin typeface="Cambria Math"/>
                            </a:rPr>
                            <m:t>𝑿</m:t>
                          </m:r>
                        </m:e>
                        <m:sub>
                          <m:r>
                            <a:rPr lang="en-US" b="1" i="1" smtClean="0">
                              <a:latin typeface="Cambria Math"/>
                            </a:rPr>
                            <m:t>𝒌</m:t>
                          </m:r>
                        </m:sub>
                      </m:sSub>
                      <m:r>
                        <a:rPr lang="en-US" b="1" i="1">
                          <a:latin typeface="Cambria Math"/>
                          <a:ea typeface="Cambria Math"/>
                        </a:rPr>
                        <m:t>≡</m:t>
                      </m:r>
                      <m:nary>
                        <m:naryPr>
                          <m:chr m:val="∑"/>
                          <m:ctrlPr>
                            <a:rPr lang="en-US" b="1" i="1" smtClean="0">
                              <a:latin typeface="Cambria Math"/>
                              <a:ea typeface="Cambria Math"/>
                            </a:rPr>
                          </m:ctrlPr>
                        </m:naryPr>
                        <m:sub>
                          <m:r>
                            <a:rPr lang="en-US" b="1" i="1" smtClean="0">
                              <a:latin typeface="Cambria Math"/>
                              <a:ea typeface="Cambria Math"/>
                            </a:rPr>
                            <m:t>𝒏</m:t>
                          </m:r>
                          <m:r>
                            <a:rPr lang="en-US" b="1" i="1" smtClean="0">
                              <a:latin typeface="Cambria Math"/>
                              <a:ea typeface="Cambria Math"/>
                            </a:rPr>
                            <m:t>=</m:t>
                          </m:r>
                          <m:r>
                            <a:rPr lang="en-US" b="1" i="1" smtClean="0">
                              <a:latin typeface="Cambria Math"/>
                              <a:ea typeface="Cambria Math"/>
                            </a:rPr>
                            <m:t>𝟎</m:t>
                          </m:r>
                        </m:sub>
                        <m:sup>
                          <m:r>
                            <a:rPr lang="en-US" b="1" i="1" smtClean="0">
                              <a:latin typeface="Cambria Math"/>
                              <a:ea typeface="Cambria Math"/>
                            </a:rPr>
                            <m:t>𝑵</m:t>
                          </m:r>
                          <m:r>
                            <a:rPr lang="en-US" b="1" i="1" smtClean="0">
                              <a:latin typeface="Cambria Math"/>
                              <a:ea typeface="Cambria Math"/>
                            </a:rPr>
                            <m:t>−</m:t>
                          </m:r>
                          <m:r>
                            <a:rPr lang="en-US" b="1" i="1" smtClean="0">
                              <a:latin typeface="Cambria Math"/>
                              <a:ea typeface="Cambria Math"/>
                            </a:rPr>
                            <m:t>𝟏</m:t>
                          </m:r>
                        </m:sup>
                        <m:e>
                          <m:sSub>
                            <m:sSubPr>
                              <m:ctrlPr>
                                <a:rPr lang="en-US" b="1" i="1" smtClean="0">
                                  <a:latin typeface="Cambria Math"/>
                                  <a:ea typeface="Cambria Math"/>
                                </a:rPr>
                              </m:ctrlPr>
                            </m:sSubPr>
                            <m:e>
                              <m:r>
                                <a:rPr lang="en-US" b="1" i="1" smtClean="0">
                                  <a:latin typeface="Cambria Math"/>
                                  <a:ea typeface="Cambria Math"/>
                                </a:rPr>
                                <m:t>𝒙</m:t>
                              </m:r>
                            </m:e>
                            <m:sub>
                              <m:r>
                                <a:rPr lang="en-US" b="1" i="1" smtClean="0">
                                  <a:latin typeface="Cambria Math"/>
                                  <a:ea typeface="Cambria Math"/>
                                </a:rPr>
                                <m:t>𝒏</m:t>
                              </m:r>
                            </m:sub>
                          </m:sSub>
                          <m:r>
                            <a:rPr lang="en-US" b="1" i="1" smtClean="0">
                              <a:latin typeface="Cambria Math"/>
                              <a:ea typeface="Cambria Math"/>
                            </a:rPr>
                            <m:t>.</m:t>
                          </m:r>
                          <m:sSup>
                            <m:sSupPr>
                              <m:ctrlPr>
                                <a:rPr lang="en-US" b="1" i="1" smtClean="0">
                                  <a:latin typeface="Cambria Math"/>
                                  <a:ea typeface="Cambria Math"/>
                                </a:rPr>
                              </m:ctrlPr>
                            </m:sSupPr>
                            <m:e>
                              <m:r>
                                <a:rPr lang="en-US" b="1" i="1" smtClean="0">
                                  <a:latin typeface="Cambria Math"/>
                                  <a:ea typeface="Cambria Math"/>
                                </a:rPr>
                                <m:t>𝒆</m:t>
                              </m:r>
                            </m:e>
                            <m:sup>
                              <m:f>
                                <m:fPr>
                                  <m:ctrlPr>
                                    <a:rPr lang="en-US" b="1" i="1" smtClean="0">
                                      <a:latin typeface="Cambria Math"/>
                                      <a:ea typeface="Cambria Math"/>
                                    </a:rPr>
                                  </m:ctrlPr>
                                </m:fPr>
                                <m:num>
                                  <m:r>
                                    <a:rPr lang="en-US" b="1" i="1" smtClean="0">
                                      <a:latin typeface="Cambria Math"/>
                                      <a:ea typeface="Cambria Math"/>
                                    </a:rPr>
                                    <m:t>𝒊</m:t>
                                  </m:r>
                                  <m:r>
                                    <a:rPr lang="en-US" b="1" i="1" smtClean="0">
                                      <a:latin typeface="Cambria Math"/>
                                      <a:ea typeface="Cambria Math"/>
                                    </a:rPr>
                                    <m:t>𝟐</m:t>
                                  </m:r>
                                  <m:r>
                                    <a:rPr lang="en-US" b="1" i="1" smtClean="0">
                                      <a:latin typeface="Cambria Math"/>
                                      <a:ea typeface="Cambria Math"/>
                                    </a:rPr>
                                    <m:t>𝝅</m:t>
                                  </m:r>
                                  <m:r>
                                    <a:rPr lang="en-US" b="1" i="1" smtClean="0">
                                      <a:latin typeface="Cambria Math"/>
                                      <a:ea typeface="Cambria Math"/>
                                    </a:rPr>
                                    <m:t>𝒌𝒏</m:t>
                                  </m:r>
                                </m:num>
                                <m:den>
                                  <m:r>
                                    <a:rPr lang="en-US" b="1" i="1" smtClean="0">
                                      <a:latin typeface="Cambria Math"/>
                                      <a:ea typeface="Cambria Math"/>
                                    </a:rPr>
                                    <m:t>𝑵</m:t>
                                  </m:r>
                                </m:den>
                              </m:f>
                            </m:sup>
                          </m:sSup>
                          <m:r>
                            <a:rPr lang="en-US" b="1" i="1" smtClean="0">
                              <a:latin typeface="Cambria Math"/>
                              <a:ea typeface="Cambria Math"/>
                            </a:rPr>
                            <m:t>,</m:t>
                          </m:r>
                        </m:e>
                      </m:nary>
                      <m:r>
                        <a:rPr lang="en-US" b="1" i="1" smtClean="0">
                          <a:latin typeface="Cambria Math"/>
                          <a:ea typeface="Cambria Math"/>
                        </a:rPr>
                        <m:t>   </m:t>
                      </m:r>
                      <m:r>
                        <a:rPr lang="en-US" b="1" i="1" smtClean="0">
                          <a:latin typeface="Cambria Math"/>
                          <a:ea typeface="Cambria Math"/>
                        </a:rPr>
                        <m:t>𝒌</m:t>
                      </m:r>
                      <m:r>
                        <a:rPr lang="en-US" b="1" i="1" smtClean="0">
                          <a:latin typeface="Cambria Math"/>
                          <a:ea typeface="Cambria Math"/>
                        </a:rPr>
                        <m:t>∈</m:t>
                      </m:r>
                      <m:r>
                        <a:rPr lang="en-US" b="1" i="1" smtClean="0">
                          <a:latin typeface="Cambria Math"/>
                          <a:ea typeface="Cambria Math"/>
                        </a:rPr>
                        <m:t>ℤ</m:t>
                      </m:r>
                      <m:r>
                        <a:rPr lang="en-US" b="1" i="0" smtClean="0">
                          <a:latin typeface="Cambria Math"/>
                          <a:ea typeface="Cambria Math"/>
                        </a:rPr>
                        <m:t> </m:t>
                      </m:r>
                      <m:d>
                        <m:dPr>
                          <m:ctrlPr>
                            <a:rPr lang="en-US" b="1" i="0" smtClean="0">
                              <a:latin typeface="Cambria Math"/>
                              <a:ea typeface="Cambria Math"/>
                            </a:rPr>
                          </m:ctrlPr>
                        </m:dPr>
                        <m:e>
                          <m:r>
                            <a:rPr lang="en-US" b="1" i="0" smtClean="0">
                              <a:latin typeface="Cambria Math"/>
                              <a:ea typeface="Cambria Math"/>
                            </a:rPr>
                            <m:t>𝐢𝐧𝐭𝐞𝐠𝐞𝐫𝐬</m:t>
                          </m:r>
                        </m:e>
                      </m:d>
                      <m:r>
                        <a:rPr lang="en-US" b="1" i="0" smtClean="0">
                          <a:latin typeface="Cambria Math"/>
                          <a:ea typeface="Cambria Math"/>
                        </a:rPr>
                        <m:t>.</m:t>
                      </m:r>
                    </m:oMath>
                  </m:oMathPara>
                </a14:m>
                <a:endParaRPr lang="en-US" b="1" dirty="0" smtClean="0">
                  <a:ea typeface="Cambria Math"/>
                </a:endParaRPr>
              </a:p>
              <a:p>
                <a:pPr indent="0" algn="just">
                  <a:buNone/>
                </a:pPr>
                <a:r>
                  <a:rPr lang="en-US" dirty="0" smtClean="0"/>
                  <a:t>Due to periodicity, the customary domain of </a:t>
                </a:r>
                <a14:m>
                  <m:oMath xmlns:m="http://schemas.openxmlformats.org/officeDocument/2006/math">
                    <m:r>
                      <a:rPr lang="en-US" b="1" i="1" smtClean="0">
                        <a:latin typeface="Cambria Math"/>
                      </a:rPr>
                      <m:t>𝒌</m:t>
                    </m:r>
                  </m:oMath>
                </a14:m>
                <a:r>
                  <a:rPr lang="en-US" b="1" dirty="0" smtClean="0"/>
                  <a:t> </a:t>
                </a:r>
                <a:r>
                  <a:rPr lang="en-US" dirty="0" smtClean="0"/>
                  <a:t>actually computed is </a:t>
                </a:r>
                <a14:m>
                  <m:oMath xmlns:m="http://schemas.openxmlformats.org/officeDocument/2006/math">
                    <m:r>
                      <a:rPr lang="en-US" b="0" i="1" smtClean="0">
                        <a:latin typeface="Cambria Math"/>
                      </a:rPr>
                      <m:t>[0, </m:t>
                    </m:r>
                    <m:r>
                      <a:rPr lang="en-US" b="0" i="1" smtClean="0">
                        <a:latin typeface="Cambria Math"/>
                      </a:rPr>
                      <m:t>𝑁</m:t>
                    </m:r>
                    <m:r>
                      <a:rPr lang="en-US" b="0" i="1" smtClean="0">
                        <a:latin typeface="Cambria Math"/>
                      </a:rPr>
                      <m:t>−1]</m:t>
                    </m:r>
                  </m:oMath>
                </a14:m>
                <a:r>
                  <a:rPr lang="en-US" b="1" dirty="0" smtClean="0"/>
                  <a:t>. </a:t>
                </a:r>
                <a:r>
                  <a:rPr lang="en-US" dirty="0" smtClean="0"/>
                  <a:t>That is always the case when the DFT is implemented via the Fast Fourier Transform algorithm.</a:t>
                </a:r>
                <a:endParaRPr lang="en-US" b="1"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66800" y="1447800"/>
                <a:ext cx="7498080" cy="4800600"/>
              </a:xfrm>
              <a:blipFill rotWithShape="1">
                <a:blip r:embed="rId2"/>
                <a:stretch>
                  <a:fillRect t="-2541" r="-1870" b="-2922"/>
                </a:stretch>
              </a:blipFill>
            </p:spPr>
            <p:txBody>
              <a:bodyPr/>
              <a:lstStyle/>
              <a:p>
                <a:r>
                  <a:rPr lang="en-US">
                    <a:noFill/>
                  </a:rPr>
                  <a:t> </a:t>
                </a:r>
              </a:p>
            </p:txBody>
          </p:sp>
        </mc:Fallback>
      </mc:AlternateContent>
    </p:spTree>
    <p:extLst>
      <p:ext uri="{BB962C8B-B14F-4D97-AF65-F5344CB8AC3E}">
        <p14:creationId xmlns:p14="http://schemas.microsoft.com/office/powerpoint/2010/main" val="1607762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The fast </a:t>
            </a:r>
            <a:r>
              <a:rPr lang="en-US" sz="2400" b="1" dirty="0" err="1" smtClean="0"/>
              <a:t>fourier</a:t>
            </a:r>
            <a:r>
              <a:rPr lang="en-US" sz="2400" b="1" dirty="0" smtClean="0"/>
              <a:t> </a:t>
            </a:r>
            <a:r>
              <a:rPr lang="en-US" sz="2400" b="1" dirty="0" err="1" smtClean="0"/>
              <a:t>tranform</a:t>
            </a:r>
            <a:endParaRPr lang="en-US" sz="2400" b="1" dirty="0"/>
          </a:p>
        </p:txBody>
      </p:sp>
      <p:sp>
        <p:nvSpPr>
          <p:cNvPr id="3" name="Content Placeholder 2"/>
          <p:cNvSpPr>
            <a:spLocks noGrp="1"/>
          </p:cNvSpPr>
          <p:nvPr>
            <p:ph idx="1"/>
          </p:nvPr>
        </p:nvSpPr>
        <p:spPr>
          <a:xfrm>
            <a:off x="1066800" y="1447800"/>
            <a:ext cx="7498080" cy="4800600"/>
          </a:xfrm>
        </p:spPr>
        <p:txBody>
          <a:bodyPr/>
          <a:lstStyle/>
          <a:p>
            <a:pPr indent="0" algn="just">
              <a:buNone/>
            </a:pPr>
            <a:r>
              <a:rPr lang="en-US" dirty="0" smtClean="0"/>
              <a:t>A Fast Fourier Transform (FFT) is an algorithm to compute the discrete Fourier transform (DFT) and its inverse. Fourier analysis convert time (or space) to frequency and vice versa; an FFT rapidly computes such transformation by factorizing the DFT matrix into product of sparse (mostly zero) factors.</a:t>
            </a:r>
            <a:endParaRPr lang="en-US" dirty="0"/>
          </a:p>
        </p:txBody>
      </p:sp>
    </p:spTree>
    <p:extLst>
      <p:ext uri="{BB962C8B-B14F-4D97-AF65-F5344CB8AC3E}">
        <p14:creationId xmlns:p14="http://schemas.microsoft.com/office/powerpoint/2010/main" val="1478560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The fast </a:t>
            </a:r>
            <a:r>
              <a:rPr lang="en-US" sz="2400" b="1" dirty="0" err="1" smtClean="0"/>
              <a:t>fourier</a:t>
            </a:r>
            <a:r>
              <a:rPr lang="en-US" sz="2400" b="1" dirty="0" smtClean="0"/>
              <a:t> </a:t>
            </a:r>
            <a:r>
              <a:rPr lang="en-US" sz="2400" b="1" dirty="0" err="1" smtClean="0"/>
              <a:t>tranform</a:t>
            </a:r>
            <a:r>
              <a:rPr lang="en-US" sz="2400" b="1" dirty="0"/>
              <a:t> </a:t>
            </a:r>
            <a:r>
              <a:rPr lang="en-US" sz="2400" b="1" dirty="0" smtClean="0"/>
              <a:t>Algorithm (1)</a:t>
            </a:r>
            <a:endParaRPr lang="en-US" sz="24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090" y="1324429"/>
            <a:ext cx="6696310" cy="4238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854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The fast </a:t>
            </a:r>
            <a:r>
              <a:rPr lang="en-US" sz="2400" b="1" dirty="0" err="1" smtClean="0"/>
              <a:t>fourier</a:t>
            </a:r>
            <a:r>
              <a:rPr lang="en-US" sz="2400" b="1" dirty="0" smtClean="0"/>
              <a:t> </a:t>
            </a:r>
            <a:r>
              <a:rPr lang="en-US" sz="2400" b="1" dirty="0" err="1" smtClean="0"/>
              <a:t>tranform</a:t>
            </a:r>
            <a:r>
              <a:rPr lang="en-US" sz="2400" b="1" dirty="0"/>
              <a:t> </a:t>
            </a:r>
            <a:r>
              <a:rPr lang="en-US" sz="2400" b="1" dirty="0" smtClean="0"/>
              <a:t>Algorithm (2)</a:t>
            </a:r>
            <a:endParaRPr lang="en-US" sz="2400" b="1" dirty="0"/>
          </a:p>
        </p:txBody>
      </p:sp>
      <p:sp>
        <p:nvSpPr>
          <p:cNvPr id="3" name="Content Placeholder 2"/>
          <p:cNvSpPr>
            <a:spLocks noGrp="1"/>
          </p:cNvSpPr>
          <p:nvPr>
            <p:ph idx="1"/>
          </p:nvPr>
        </p:nvSpPr>
        <p:spPr/>
        <p:txBody>
          <a:bodyPr/>
          <a:lstStyle/>
          <a:p>
            <a:pPr marL="342900" indent="-342900">
              <a:buFont typeface="+mj-lt"/>
              <a:buAutoNum type="arabicPeriod"/>
            </a:pPr>
            <a:r>
              <a:rPr lang="en-US" dirty="0" smtClean="0"/>
              <a:t>[</a:t>
            </a:r>
            <a:r>
              <a:rPr lang="en-US" dirty="0" err="1" smtClean="0"/>
              <a:t>y,Fs,bits</a:t>
            </a:r>
            <a:r>
              <a:rPr lang="en-US" dirty="0"/>
              <a:t>] = </a:t>
            </a:r>
            <a:r>
              <a:rPr lang="en-US" dirty="0" err="1"/>
              <a:t>wavread</a:t>
            </a:r>
            <a:r>
              <a:rPr lang="en-US" dirty="0"/>
              <a:t>(file);</a:t>
            </a:r>
          </a:p>
          <a:p>
            <a:pPr marL="68580" indent="-342900">
              <a:buFont typeface="+mj-lt"/>
              <a:buAutoNum type="arabicPeriod"/>
            </a:pPr>
            <a:r>
              <a:rPr lang="en-US" dirty="0" err="1" smtClean="0"/>
              <a:t>y_fft_origin</a:t>
            </a:r>
            <a:r>
              <a:rPr lang="en-US" dirty="0" smtClean="0"/>
              <a:t> = </a:t>
            </a:r>
            <a:r>
              <a:rPr lang="en-US" dirty="0" err="1"/>
              <a:t>fft</a:t>
            </a:r>
            <a:r>
              <a:rPr lang="en-US" dirty="0"/>
              <a:t>(y);</a:t>
            </a:r>
          </a:p>
          <a:p>
            <a:pPr marL="68580" indent="-342900">
              <a:buFont typeface="+mj-lt"/>
              <a:buAutoNum type="arabicPeriod"/>
            </a:pPr>
            <a:r>
              <a:rPr lang="en-US" dirty="0" err="1"/>
              <a:t>y_fft</a:t>
            </a:r>
            <a:r>
              <a:rPr lang="en-US" dirty="0"/>
              <a:t> = </a:t>
            </a:r>
            <a:r>
              <a:rPr lang="en-US" dirty="0" smtClean="0"/>
              <a:t>abs(</a:t>
            </a:r>
            <a:r>
              <a:rPr lang="en-US" dirty="0" err="1" smtClean="0"/>
              <a:t>y_fft_origin</a:t>
            </a:r>
            <a:r>
              <a:rPr lang="en-US" dirty="0" smtClean="0"/>
              <a:t>);</a:t>
            </a:r>
            <a:endParaRPr lang="en-US" dirty="0"/>
          </a:p>
          <a:p>
            <a:pPr marL="68580" indent="-342900">
              <a:buFont typeface="+mj-lt"/>
              <a:buAutoNum type="arabicPeriod"/>
            </a:pPr>
            <a:r>
              <a:rPr lang="en-US" dirty="0" err="1"/>
              <a:t>y_ifft</a:t>
            </a:r>
            <a:r>
              <a:rPr lang="en-US" dirty="0"/>
              <a:t> = </a:t>
            </a:r>
            <a:r>
              <a:rPr lang="en-US" dirty="0" err="1" smtClean="0"/>
              <a:t>ifft</a:t>
            </a:r>
            <a:r>
              <a:rPr lang="en-US" dirty="0" smtClean="0"/>
              <a:t>(</a:t>
            </a:r>
            <a:r>
              <a:rPr lang="en-US" dirty="0" err="1" smtClean="0"/>
              <a:t>y_fft</a:t>
            </a:r>
            <a:r>
              <a:rPr lang="en-US" dirty="0" smtClean="0"/>
              <a:t>);</a:t>
            </a:r>
          </a:p>
          <a:p>
            <a:pPr marL="68580" indent="-342900">
              <a:buFont typeface="+mj-lt"/>
              <a:buAutoNum type="arabicPeriod"/>
            </a:pPr>
            <a:r>
              <a:rPr lang="en-US" dirty="0" err="1"/>
              <a:t>y_ifft</a:t>
            </a:r>
            <a:r>
              <a:rPr lang="en-US" dirty="0"/>
              <a:t> = real(</a:t>
            </a:r>
            <a:r>
              <a:rPr lang="en-US" dirty="0" err="1"/>
              <a:t>y_ifft</a:t>
            </a:r>
            <a:r>
              <a:rPr lang="en-US" dirty="0"/>
              <a:t>);</a:t>
            </a:r>
          </a:p>
          <a:p>
            <a:pPr marL="68580" indent="-342900">
              <a:buFont typeface="+mj-lt"/>
              <a:buAutoNum type="arabicPeriod"/>
            </a:pPr>
            <a:r>
              <a:rPr lang="en-US" dirty="0" err="1" smtClean="0"/>
              <a:t>wavwrite</a:t>
            </a:r>
            <a:r>
              <a:rPr lang="en-US" dirty="0" smtClean="0"/>
              <a:t>(</a:t>
            </a:r>
            <a:r>
              <a:rPr lang="en-US" b="1" dirty="0" err="1" smtClean="0">
                <a:solidFill>
                  <a:srgbClr val="FF0000"/>
                </a:solidFill>
              </a:rPr>
              <a:t>y_ifft</a:t>
            </a:r>
            <a:r>
              <a:rPr lang="en-US" dirty="0"/>
              <a:t>, </a:t>
            </a:r>
            <a:r>
              <a:rPr lang="en-US" b="1" dirty="0" err="1">
                <a:solidFill>
                  <a:srgbClr val="00B050"/>
                </a:solidFill>
              </a:rPr>
              <a:t>Fs</a:t>
            </a:r>
            <a:r>
              <a:rPr lang="en-US" dirty="0"/>
              <a:t>, bits, </a:t>
            </a:r>
            <a:r>
              <a:rPr lang="en-US" dirty="0" err="1"/>
              <a:t>wfile</a:t>
            </a:r>
            <a:r>
              <a:rPr lang="en-US" dirty="0"/>
              <a:t>)</a:t>
            </a:r>
          </a:p>
          <a:p>
            <a:pPr marL="68580" indent="-342900">
              <a:buFont typeface="+mj-lt"/>
              <a:buAutoNum type="arabicPeriod"/>
            </a:pPr>
            <a:endParaRPr lang="en-US" dirty="0" smtClean="0"/>
          </a:p>
          <a:p>
            <a:pPr marL="68580" indent="-342900">
              <a:buFont typeface="+mj-lt"/>
              <a:buAutoNum type="arabicPeriod"/>
            </a:pPr>
            <a:endParaRPr lang="en-US" dirty="0"/>
          </a:p>
          <a:p>
            <a:pPr marL="68580" indent="-342900">
              <a:buFont typeface="+mj-lt"/>
              <a:buAutoNum type="arabicPeriod"/>
            </a:pPr>
            <a:endParaRPr lang="en-US" dirty="0"/>
          </a:p>
        </p:txBody>
      </p:sp>
      <p:cxnSp>
        <p:nvCxnSpPr>
          <p:cNvPr id="7" name="Straight Arrow Connector 6"/>
          <p:cNvCxnSpPr/>
          <p:nvPr/>
        </p:nvCxnSpPr>
        <p:spPr>
          <a:xfrm flipH="1">
            <a:off x="4419600" y="4800600"/>
            <a:ext cx="457200" cy="914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33800" y="4800600"/>
            <a:ext cx="533400" cy="914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43300" y="5715000"/>
            <a:ext cx="1752600" cy="461665"/>
          </a:xfrm>
          <a:prstGeom prst="rect">
            <a:avLst/>
          </a:prstGeom>
          <a:noFill/>
        </p:spPr>
        <p:txBody>
          <a:bodyPr wrap="square" rtlCol="0">
            <a:spAutoFit/>
          </a:bodyPr>
          <a:lstStyle/>
          <a:p>
            <a:pPr algn="ctr"/>
            <a:r>
              <a:rPr lang="en-US" sz="2400" b="1" dirty="0" smtClean="0"/>
              <a:t>operated</a:t>
            </a:r>
            <a:endParaRPr lang="en-US" sz="2400" b="1" dirty="0"/>
          </a:p>
        </p:txBody>
      </p:sp>
    </p:spTree>
    <p:extLst>
      <p:ext uri="{BB962C8B-B14F-4D97-AF65-F5344CB8AC3E}">
        <p14:creationId xmlns:p14="http://schemas.microsoft.com/office/powerpoint/2010/main" val="658558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52400"/>
            <a:ext cx="7498080" cy="1143000"/>
          </a:xfrm>
        </p:spPr>
        <p:txBody>
          <a:bodyPr>
            <a:normAutofit/>
          </a:bodyPr>
          <a:lstStyle/>
          <a:p>
            <a:r>
              <a:rPr lang="en-US" sz="3200" dirty="0" smtClean="0"/>
              <a:t>Result 1: Flute</a:t>
            </a: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990600"/>
            <a:ext cx="3860800" cy="2895600"/>
          </a:xfrm>
          <a:prstGeom prst="rect">
            <a:avLst/>
          </a:prstGeom>
        </p:spPr>
      </p:pic>
      <p:sp>
        <p:nvSpPr>
          <p:cNvPr id="5" name="TextBox 4"/>
          <p:cNvSpPr txBox="1"/>
          <p:nvPr/>
        </p:nvSpPr>
        <p:spPr>
          <a:xfrm>
            <a:off x="2133600" y="685800"/>
            <a:ext cx="1600200" cy="369332"/>
          </a:xfrm>
          <a:prstGeom prst="rect">
            <a:avLst/>
          </a:prstGeom>
          <a:noFill/>
        </p:spPr>
        <p:txBody>
          <a:bodyPr wrap="square" rtlCol="0">
            <a:spAutoFit/>
          </a:bodyPr>
          <a:lstStyle/>
          <a:p>
            <a:pPr algn="ctr"/>
            <a:r>
              <a:rPr lang="en-US" b="1" dirty="0" smtClean="0"/>
              <a:t>Before  </a:t>
            </a:r>
            <a:endParaRPr lang="en-US" b="1" dirty="0"/>
          </a:p>
        </p:txBody>
      </p:sp>
      <mc:AlternateContent xmlns:mc="http://schemas.openxmlformats.org/markup-compatibility/2006">
        <mc:Choice xmlns:a14="http://schemas.microsoft.com/office/drawing/2010/main" Requires="a14">
          <p:sp>
            <p:nvSpPr>
              <p:cNvPr id="6" name="TextBox 5"/>
              <p:cNvSpPr txBox="1"/>
              <p:nvPr/>
            </p:nvSpPr>
            <p:spPr>
              <a:xfrm>
                <a:off x="6324600" y="685800"/>
                <a:ext cx="1600200" cy="369332"/>
              </a:xfrm>
              <a:prstGeom prst="rect">
                <a:avLst/>
              </a:prstGeom>
              <a:noFill/>
            </p:spPr>
            <p:txBody>
              <a:bodyPr wrap="square" rtlCol="0">
                <a:spAutoFit/>
              </a:bodyPr>
              <a:lstStyle/>
              <a:p>
                <a:pPr algn="ctr"/>
                <a:r>
                  <a:rPr lang="en-US" b="1" dirty="0" smtClean="0"/>
                  <a:t>After (</a:t>
                </a:r>
                <a14:m>
                  <m:oMath xmlns:m="http://schemas.openxmlformats.org/officeDocument/2006/math">
                    <m:r>
                      <a:rPr lang="en-US" b="1" i="1" smtClean="0">
                        <a:latin typeface="Cambria Math"/>
                      </a:rPr>
                      <m:t>𝟐</m:t>
                    </m:r>
                    <m:r>
                      <a:rPr lang="en-US" b="1" i="1" smtClean="0">
                        <a:latin typeface="Cambria Math"/>
                        <a:ea typeface="Cambria Math"/>
                      </a:rPr>
                      <m:t>×</m:t>
                    </m:r>
                    <m:r>
                      <a:rPr lang="en-US" b="1" i="1" smtClean="0">
                        <a:latin typeface="Cambria Math"/>
                        <a:ea typeface="Cambria Math"/>
                      </a:rPr>
                      <m:t>𝒇</m:t>
                    </m:r>
                  </m:oMath>
                </a14:m>
                <a:r>
                  <a:rPr lang="en-US" b="1" dirty="0" smtClean="0"/>
                  <a:t>) </a:t>
                </a:r>
                <a:endParaRPr lang="en-US" b="1" dirty="0"/>
              </a:p>
            </p:txBody>
          </p:sp>
        </mc:Choice>
        <mc:Fallback>
          <p:sp>
            <p:nvSpPr>
              <p:cNvPr id="6" name="TextBox 5"/>
              <p:cNvSpPr txBox="1">
                <a:spLocks noRot="1" noChangeAspect="1" noMove="1" noResize="1" noEditPoints="1" noAdjustHandles="1" noChangeArrowheads="1" noChangeShapeType="1" noTextEdit="1"/>
              </p:cNvSpPr>
              <p:nvPr/>
            </p:nvSpPr>
            <p:spPr>
              <a:xfrm>
                <a:off x="6324600" y="685800"/>
                <a:ext cx="1600200" cy="369332"/>
              </a:xfrm>
              <a:prstGeom prst="rect">
                <a:avLst/>
              </a:prstGeom>
              <a:blipFill rotWithShape="1">
                <a:blip r:embed="rId3"/>
                <a:stretch>
                  <a:fillRect l="-1145" t="-8333" r="-4198" b="-25000"/>
                </a:stretch>
              </a:blipFill>
            </p:spPr>
            <p:txBody>
              <a:bodyPr/>
              <a:lstStyle/>
              <a:p>
                <a:r>
                  <a:rPr lang="en-US">
                    <a:noFill/>
                  </a:rPr>
                  <a:t> </a:t>
                </a:r>
              </a:p>
            </p:txBody>
          </p:sp>
        </mc:Fallback>
      </mc:AlternateContent>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258" y="3886200"/>
            <a:ext cx="3962400" cy="29718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5658" y="990600"/>
            <a:ext cx="3878942" cy="290920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9243" y="3899807"/>
            <a:ext cx="3944257" cy="2958193"/>
          </a:xfrm>
          <a:prstGeom prst="rect">
            <a:avLst/>
          </a:prstGeom>
        </p:spPr>
      </p:pic>
      <p:cxnSp>
        <p:nvCxnSpPr>
          <p:cNvPr id="11" name="Straight Connector 10"/>
          <p:cNvCxnSpPr/>
          <p:nvPr/>
        </p:nvCxnSpPr>
        <p:spPr>
          <a:xfrm>
            <a:off x="4953000" y="685800"/>
            <a:ext cx="0" cy="6172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108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5400" y="381001"/>
            <a:ext cx="3714974" cy="2133600"/>
          </a:xfrm>
          <a:prstGeom prst="rect">
            <a:avLst/>
          </a:prstGeom>
        </p:spPr>
      </p:pic>
      <p:sp>
        <p:nvSpPr>
          <p:cNvPr id="3" name="Title 2"/>
          <p:cNvSpPr>
            <a:spLocks noGrp="1"/>
          </p:cNvSpPr>
          <p:nvPr>
            <p:ph type="title"/>
          </p:nvPr>
        </p:nvSpPr>
        <p:spPr/>
        <p:txBody>
          <a:bodyPr/>
          <a:lstStyle/>
          <a:p>
            <a:r>
              <a:rPr lang="en-US" sz="4400" dirty="0"/>
              <a:t>Result 1: Flute</a:t>
            </a:r>
            <a:endParaRPr lang="en-US" dirty="0"/>
          </a:p>
        </p:txBody>
      </p:sp>
      <p:pic>
        <p:nvPicPr>
          <p:cNvPr id="5" name="looperman_flute_living.wav">
            <a:hlinkClick r:id="" action="ppaction://media"/>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4648200" y="2209800"/>
            <a:ext cx="609600" cy="609600"/>
          </a:xfrm>
        </p:spPr>
      </p:pic>
      <p:pic>
        <p:nvPicPr>
          <p:cNvPr id="6" name="flute.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4648200" y="4495800"/>
            <a:ext cx="609600" cy="609600"/>
          </a:xfrm>
          <a:prstGeom prst="rect">
            <a:avLst/>
          </a:prstGeom>
        </p:spPr>
      </p:pic>
      <p:sp>
        <p:nvSpPr>
          <p:cNvPr id="8" name="TextBox 7"/>
          <p:cNvSpPr txBox="1"/>
          <p:nvPr/>
        </p:nvSpPr>
        <p:spPr>
          <a:xfrm>
            <a:off x="4152900" y="1784866"/>
            <a:ext cx="1600200" cy="369332"/>
          </a:xfrm>
          <a:prstGeom prst="rect">
            <a:avLst/>
          </a:prstGeom>
          <a:noFill/>
        </p:spPr>
        <p:txBody>
          <a:bodyPr wrap="square" rtlCol="0">
            <a:spAutoFit/>
          </a:bodyPr>
          <a:lstStyle/>
          <a:p>
            <a:pPr algn="ctr"/>
            <a:r>
              <a:rPr lang="en-US" b="1" dirty="0" smtClean="0"/>
              <a:t>Before  </a:t>
            </a:r>
            <a:endParaRPr lang="en-US" b="1" dirty="0"/>
          </a:p>
        </p:txBody>
      </p:sp>
      <mc:AlternateContent xmlns:mc="http://schemas.openxmlformats.org/markup-compatibility/2006">
        <mc:Choice xmlns:a14="http://schemas.microsoft.com/office/drawing/2010/main" Requires="a14">
          <p:sp>
            <p:nvSpPr>
              <p:cNvPr id="9" name="TextBox 8"/>
              <p:cNvSpPr txBox="1"/>
              <p:nvPr/>
            </p:nvSpPr>
            <p:spPr>
              <a:xfrm>
                <a:off x="4152900" y="3962400"/>
                <a:ext cx="1600200" cy="369332"/>
              </a:xfrm>
              <a:prstGeom prst="rect">
                <a:avLst/>
              </a:prstGeom>
              <a:noFill/>
            </p:spPr>
            <p:txBody>
              <a:bodyPr wrap="square" rtlCol="0">
                <a:spAutoFit/>
              </a:bodyPr>
              <a:lstStyle/>
              <a:p>
                <a:pPr algn="ctr"/>
                <a:r>
                  <a:rPr lang="en-US" b="1" dirty="0" smtClean="0"/>
                  <a:t>After (</a:t>
                </a:r>
                <a14:m>
                  <m:oMath xmlns:m="http://schemas.openxmlformats.org/officeDocument/2006/math">
                    <m:r>
                      <a:rPr lang="en-US" b="1" i="1" smtClean="0">
                        <a:latin typeface="Cambria Math"/>
                      </a:rPr>
                      <m:t>𝟐</m:t>
                    </m:r>
                    <m:r>
                      <a:rPr lang="en-US" b="1" i="1" smtClean="0">
                        <a:latin typeface="Cambria Math"/>
                        <a:ea typeface="Cambria Math"/>
                      </a:rPr>
                      <m:t>×</m:t>
                    </m:r>
                    <m:r>
                      <a:rPr lang="en-US" b="1" i="1" smtClean="0">
                        <a:latin typeface="Cambria Math"/>
                        <a:ea typeface="Cambria Math"/>
                      </a:rPr>
                      <m:t>𝒇</m:t>
                    </m:r>
                  </m:oMath>
                </a14:m>
                <a:r>
                  <a:rPr lang="en-US" b="1" dirty="0" smtClean="0"/>
                  <a:t>) </a:t>
                </a:r>
                <a:endParaRPr lang="en-US" b="1" dirty="0"/>
              </a:p>
            </p:txBody>
          </p:sp>
        </mc:Choice>
        <mc:Fallback>
          <p:sp>
            <p:nvSpPr>
              <p:cNvPr id="9" name="TextBox 8"/>
              <p:cNvSpPr txBox="1">
                <a:spLocks noRot="1" noChangeAspect="1" noMove="1" noResize="1" noEditPoints="1" noAdjustHandles="1" noChangeArrowheads="1" noChangeShapeType="1" noTextEdit="1"/>
              </p:cNvSpPr>
              <p:nvPr/>
            </p:nvSpPr>
            <p:spPr>
              <a:xfrm>
                <a:off x="4152900" y="3962400"/>
                <a:ext cx="1600200" cy="369332"/>
              </a:xfrm>
              <a:prstGeom prst="rect">
                <a:avLst/>
              </a:prstGeom>
              <a:blipFill rotWithShape="1">
                <a:blip r:embed="rId9"/>
                <a:stretch>
                  <a:fillRect l="-760" t="-8197" r="-4183" b="-24590"/>
                </a:stretch>
              </a:blipFill>
            </p:spPr>
            <p:txBody>
              <a:bodyPr/>
              <a:lstStyle/>
              <a:p>
                <a:r>
                  <a:rPr lang="en-US">
                    <a:noFill/>
                  </a:rPr>
                  <a:t> </a:t>
                </a:r>
              </a:p>
            </p:txBody>
          </p:sp>
        </mc:Fallback>
      </mc:AlternateContent>
      <p:sp>
        <p:nvSpPr>
          <p:cNvPr id="10" name="AutoShape 2" descr="data:image/jpeg;base64,/9j/4AAQSkZJRgABAQAAAQABAAD/2wCEAAkGBxIHEBESEhQWFRUVFRUVGRYWFhcYIBgbGRQWFxcVFxUZHCkgGCAmHBQYITEhJSktLi4uGB8zODMvNygvLisBCgoKDg0OGhAQFywkIB8sLCw0LCwsLCwsLCwsLCwsLCwsLCwsLCwsLCwsNywsLCwsLCwsKzUsLCssLCssLDc3N//AABEIAKoBKAMBIgACEQEDEQH/xAAbAAEAAgMBAQAAAAAAAAAAAAAABgcDBAUCAf/EAD0QAAIBAgUCBQIDBAcJAAAAAAABAgMRBAUSITFBUQYTImFxMoFSYpFCscHwBxQjJIKh4RUzNENTcoOS8f/EABgBAQEBAQEAAAAAAAAAAAAAAAACAQME/8QAIBEBAQACAgMAAwEAAAAAAAAAAAECERIhAzFRQWFxE//aAAwDAQACEQMRAD8A7eb5vjaGKqVYy103J/2NRelRV0vLkt4Pjfdd0SHw54yp41qneUan/Sq7S/8AHP6ai9lutrpHczPw/Txt3H0SftdP5j/FWZB8/wDDHlJ+ZDa907ao7bpqXR7X33MasiljqdRJ6lv3NhO5QGY4PG5XSnHAVZUtbWqKlaKV7uVNbqEr23ja6vyTD+jzxNKhSjhsTVqyxC1O9Zao1FzalUXNkuJWls3awYtAGrgMfTx0IyhJO6Tsne1/55No0AAAAAAAAAAAAAAAAAAAAAAAAAAAAAAAAAAAAAAAAAAAMdakq0XGSunyjIAIhmnhhq8qe67dfuuvyrMjWYZJUpQ1RhKMlK+rTx6ZLiUfzP3ukWofJLVsybG7U1lufVsq0wrQdWENozhaFSHskrRklxb0uy31MsHIfEsMwheE1Witnb0zi+04O1n8pfc95z4VpY28oJRl/P6fuIFmnhqpgKmuOqnUjxUg3GSV+65jtut4u2/Yz0LaoYiOIV4u/wDD5XQylV5b4trYBpYuDklxXop6kvz0l9XzDn8JOMtz2nioKpGcatN7a4NP5TS6qzutmuxspp3Aa2Hx1PEPTGSbW9uHbvZ/K/U2SmAAAAAAAAAAAAAAAAAAAAAAAAAAAAAAAAAAAAAAAAAAAGHEYeOJVpK6/nh9DMAIjm/ha95QV126/p1+VZ/JB8wyWeCn51GUqdRPaUeLr8cWtM+1pJ/qXMaeMy2ni3eSafddfm/JNxbKrnLfGiptLGw8qUeK9O+j/GvqpdfxR7tE7w2brTFykpRkrxnGzuu+2zXujgZz4STu4q69un26EQjk1TIZ+bhmoTldyi46oS3vaVO65bu2rPbknem+1u4TG08Ym6clKzs7dPk2CuMq8X05TSxCeFrP0627059l5rVo7v6Zpe1ya0sz0WVRW/Mr2+/WP7vcqZfWadIHmElNJp3T6o9FMAAAAAAAAAAAAAAAAAAAAAAAAAAAAAAAAAAAAAAAAAAAObjcpjim5Xtdbqyafu0dI+GaEAzvKKUG4ycW3tZeq/tbn9Ti4ahisg/4aWqmv+RUu4W7Qf1Uf8Pp59LLAzDw9TxTbWzu3vdq9rcX9l+iIrUyqtgaj1Numm3ae+6TsoTS6v8A+O7OWW4udtjI/EixbcacJ0ayV3Rkk4y7uE/pafdWlurpEhynP1irKrFUp73jqjLS07aXKLav9yJ1akq2u9OmoLTadt5LTdStF3ilq/y3scOm62VVIV4Qco/t0tqcXFxadko7yvpacttmtm7kTyd6iuP5q4kz6V1XzdPDwqRxM8Kk1PylGNSTj0pOFpPdfg+z7yah4ipYajGVZyi3+Vy5e3036WO8yjnp3wYcPXWIV0ZimAAAAAAAAAAAAAAAAAAAAAAAAAAAAAAAAAAAAAAAAB5nBVE01dPoz0AI/j/DqbcqL0v8PT7djgYulUoqUXBKok7N7L5dvq77fqifmtjsLHFQakk9na/R9Dnl45VTKxX+K/u6jJym2trNOS3WySSSXKta3se8fm1TLaOmjTpVJK8VKVVJJq/KjGTurPbuuhkxWGlKc6XlzScJRal9LTTjbXF3TszmvCRaUfL0NSV4eY4R3jP1QaW95bNK31t9LPz716dfbapeMJ5ThJ4mpad60aSjDi+yupu+2723323e5LshziWYRoucZQlVpqpomrShdJ6ZLo97fYgdPGqlSULVqdTTvCny3ffTG0npV7auduhr5BUr5a5RnCSjU9MZ1Kyc6S+rXNyfD2vvskrXskdcctdIs/K2J4yEHZyVzTx2dRwt9MXUsry0teld7N3fcrjE5jSeNp1VT8yrKyUnVTUVGKVqajeS3V7W3cn9pTRoLFxVXRrk/wBlvTw/pdve/wDqVc7fTOKV4LFRxlONSPElt+5r9TOc7K8V5iUNKi1FPSui4ttsdE6S7iKAA0AAAAAAAAAAAAAAAAAAAAAAAAAAAAAAAAAAAPh9AHmdNVE00mn0Zy8XkFLEK3C7K23x1R1gZcZfbZbEGzHw5VwbbTdam2277yhf9qLd7W5OZZYiPri6rTi3GelNWvZb22Tk+9r3LMOVmmRUsw3tpn0lHk53x/FTL6rzFZS6l69GUqM4anqhFJ3SbvsmpWi7Waae/c1c1zupRg1TeIouVrtRhte2qbjpk0t9XoTSv82lWMwNfK76k5w/FHf9Uc+vGlXgp1oNxUVaopWaUUpOUo7RVtS6Xtc53rpU7dbIIVcDh04TVWc0pOpOTd094x1ctJPnkkWXYt1m4y+pRTfXrZq5XNfxFLJpRhTj5lOU0pOdSMFRg7tyjGN5yv0Tat8brJ4YzWq69NT16NLXnSupVJ7cpWUU+N1u3slsnXPjqM47Wjc+kAyDxRiMwxOIhUoyp06V9NWTa1etrS4tW432bROsLV8+EZd0dZltFmmUAFMAAAAAAAAAAAAAAAAAAAAAAAAAAAAAAAAAAAAAAAAfGrnEzDw5Trtzp/2c+tuJe0kdwGXGX22XSuM2ylUtUa8XBO3qW6dklyr6eLmhTwlLL/Q1KaqRelQV7aXFuTvtBK6d1LttdFp1aSqpqSTT6NXOBmHh23qoNRad9L490n04ON8eu4vmrrG4JOcqkaterKMZOClVlpult1u0pO99/ZHXyfOK2GwdeUdU6sKV0vVebVoavqereKb6+p90ZsZDzdVKcLSVtVnZJOTi5JtWlaS49nc0czxlHAU4wmqzlrcXOhri6eqKls4pNp3W679enOct91V1rp3vB+dYjFUIVMTCNOq5NaI3V4q27i5Scdr3Te2xOU7lDTwX9Vk9KqxrOrGpLzqkqknCDjJweqV/U2k4t8auSbVs+q0MDKeGhOdSLpw8t37K8mk/2rP6erS7nTHyd6TcetrDPpFfDmcTr0qE6qUJVOY3e29r2luumz+CURlqOsylRZp6ABTAAAAAAAAAAAAAAAAAAAAAAAAAAAAAAAAAAAAAAAAGljMrpYxSUoLflpJP9fuRjNMhrYR6qcm4qz2tqTVtLvJNdEuOCaHxq5NxlbLpV1XA08x1uEdM3KTcZ6t5Xacr33v/ACkeZrVGFp1YPTGPmwtaX5U72qWfF47E/wAR4foV1TWnSoSi0o7Xtf0vut3sY8Z4epYmUHdxUW3ojspPpq67Oz+Tl/lZ3F85faqakpeHpU9Ea9ZSnqqucoylJcxS4UYRumo7X35vcsXJ8TTxFONehKWmpHa8XHhtO8JJNWd+Tl43DSoVPKqWu4ylaMU0tLSXqbVm1JOz7NJ2PGFxksPGMaMkpJScqVSnUt6WrtSjfy3eS2d79upk1Pftt/SVxxUqFm3fvc6qdytcy8Q18DBzrQilfiLnO0eNS9Kc3d/QuFdu/BKMtzPzacamHqQxFF8NST/9Zra/5X/kXjntmWKRg1sNjY4njZ9YvZr7GydJduYADQAAAAAAAAAAAAAAAAAAAAAAAAAAAAAAAAAAAAAD4fQBCcxoPFS9TcJKonJxW/Dik123j9kaNam8I5Ly3qvKcJR31tu80pXW77Oy4uieYrCQxSakvv1XwzmSy6pTdrKae100n8tM4ZeO7dJn0jrqxrxt5bcE5QcNL1LpKUXL/eX5bX8CP1vDlXLpf1jAVZQlLd6V9XtUov01OLXspdrE9wGS31qpf9lJ7Xdk1e26OZj4VMPUlFS9KTWp7PVeNkk36lbUrNpmSXHtvV6cLLfHMIuNPMIKhK9lXjd0m+N5P1UX7S2/MTfDY+dJJt+ZBq6krXt3VtpIjOLwMcdCcq9OLe0IuLa1SleKjJNbJOzu9rX+8c/2Vi/C0nLAz/s+XQqLVSk/2nGC3p3e+qHfdMqWVli3aGIjXV4u/wDD5XQylfeHPF1POJ+VOE8PiEm9DvKLSteUK0VpkvZ2fsS2nmLo7VE2vxJfvjz90Xy+p4/HUB4p1FUV0017HstIAAAAAAAAAAAAAAAAAAAAAAAAAAAAAAAAAAAAAAAAaOY5bDGxkny1b2fyv48m8DLNm0Swvh2VKe6V3FQdRbtqGry9V3fbU1bjduyvY9YuhPBpqp9O/rXHD57bdVZkrNHNMH/W42sna/pfDTVmiOE0vlUKzKVKMHSp2Uq/plOO+qLX7Mo21LdX+SO0quY+D7KDeJw64pVZO8V2p1mnKP8A2zv9iXV6M41fLShDaOiUovZxcdUJRvaTcbpNNOzdt0Z8Nk1ajGWvTUptJJq92tNmpLa1t7NL7X3Im5VXTW8NeK8NnUmqMnTrcyoVFomu70cTX5o3RK6GPT2nt79P9CrPEHhWFdq6d07wmvS0+jjOLun9zxlXiTG5HONPE/3mhdLzXtVpr8U7bVUvhS+S5+k/1caeoFNZz/SVKGYYLCYG7VSrR8xyUvpqSjaEY9Hokm30vblM+lzaauUAGsAAAAAAAAAAAAAAAAAAAAAAAAAAAAAAAAAAAAAAAAYq1CNf6kme4QUEkuEegBp4zL4YlPZK/O10/mPDIV4ryJ4ajUlFN+l2XKX5lJ7pLmz7bdnYJhxUVOEk0mrPZk2NlUL/AEI+F551jJZnWi/LpuTg5ft1Xs2u6im/u0ujBfOCoRw8FGEVGKW0YpJL4S2QNY//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data:image/jpeg;base64,/9j/4AAQSkZJRgABAQAAAQABAAD/2wCEAAkGBxIHEBESEhQWFRUVFRUVGRYWFhcYIBgbGRQWFxcVFxUZHCkgGCAmHBQYITEhJSktLi4uGB8zODMvNygvLisBCgoKDg0OGhAQFywkIB8sLCw0LCwsLCwsLCwsLCwsLCwsLCwsLCwsLCwsNywsLCwsLCwsKzUsLCssLCssLDc3N//AABEIAKoBKAMBIgACEQEDEQH/xAAbAAEAAgMBAQAAAAAAAAAAAAAABgcDBAUCAf/EAD0QAAIBAgUCBQIDBAcJAAAAAAABAgMRBAUSITFBUQYTImFxMoFSYpFCscHwBxQjJIKh4RUzNENTcoOS8f/EABgBAQEBAQEAAAAAAAAAAAAAAAACAQME/8QAIBEBAQACAgMAAwEAAAAAAAAAAAECERIhAzFRQWFxE//aAAwDAQACEQMRAD8A7eb5vjaGKqVYy103J/2NRelRV0vLkt4Pjfdd0SHw54yp41qneUan/Sq7S/8AHP6ai9lutrpHczPw/Txt3H0SftdP5j/FWZB8/wDDHlJ+ZDa907ao7bpqXR7X33MasiljqdRJ6lv3NhO5QGY4PG5XSnHAVZUtbWqKlaKV7uVNbqEr23ja6vyTD+jzxNKhSjhsTVqyxC1O9Zao1FzalUXNkuJWls3awYtAGrgMfTx0IyhJO6Tsne1/55No0AAAAAAAAAAAAAAAAAAAAAAAAAAAAAAAAAAAAAAAAAAAMdakq0XGSunyjIAIhmnhhq8qe67dfuuvyrMjWYZJUpQ1RhKMlK+rTx6ZLiUfzP3ukWofJLVsybG7U1lufVsq0wrQdWENozhaFSHskrRklxb0uy31MsHIfEsMwheE1Witnb0zi+04O1n8pfc95z4VpY28oJRl/P6fuIFmnhqpgKmuOqnUjxUg3GSV+65jtut4u2/Yz0LaoYiOIV4u/wDD5XQylV5b4trYBpYuDklxXop6kvz0l9XzDn8JOMtz2nioKpGcatN7a4NP5TS6qzutmuxspp3Aa2Hx1PEPTGSbW9uHbvZ/K/U2SmAAAAAAAAAAAAAAAAAAAAAAAAAAAAAAAAAAAAAAAAAAAGHEYeOJVpK6/nh9DMAIjm/ha95QV126/p1+VZ/JB8wyWeCn51GUqdRPaUeLr8cWtM+1pJ/qXMaeMy2ni3eSafddfm/JNxbKrnLfGiptLGw8qUeK9O+j/GvqpdfxR7tE7w2brTFykpRkrxnGzuu+2zXujgZz4STu4q69un26EQjk1TIZ+bhmoTldyi46oS3vaVO65bu2rPbknem+1u4TG08Ym6clKzs7dPk2CuMq8X05TSxCeFrP0627059l5rVo7v6Zpe1ya0sz0WVRW/Mr2+/WP7vcqZfWadIHmElNJp3T6o9FMAAAAAAAAAAAAAAAAAAAAAAAAAAAAAAAAAAAAAAAAAAAObjcpjim5Xtdbqyafu0dI+GaEAzvKKUG4ycW3tZeq/tbn9Ti4ahisg/4aWqmv+RUu4W7Qf1Uf8Pp59LLAzDw9TxTbWzu3vdq9rcX9l+iIrUyqtgaj1Numm3ae+6TsoTS6v8A+O7OWW4udtjI/EixbcacJ0ayV3Rkk4y7uE/pafdWlurpEhynP1irKrFUp73jqjLS07aXKLav9yJ1akq2u9OmoLTadt5LTdStF3ilq/y3scOm62VVIV4Qco/t0tqcXFxadko7yvpacttmtm7kTyd6iuP5q4kz6V1XzdPDwqRxM8Kk1PylGNSTj0pOFpPdfg+z7yah4ipYajGVZyi3+Vy5e3036WO8yjnp3wYcPXWIV0ZimAAAAAAAAAAAAAAAAAAAAAAAAAAAAAAAAAAAAAAAAB5nBVE01dPoz0AI/j/DqbcqL0v8PT7djgYulUoqUXBKok7N7L5dvq77fqifmtjsLHFQakk9na/R9Dnl45VTKxX+K/u6jJym2trNOS3WySSSXKta3se8fm1TLaOmjTpVJK8VKVVJJq/KjGTurPbuuhkxWGlKc6XlzScJRal9LTTjbXF3TszmvCRaUfL0NSV4eY4R3jP1QaW95bNK31t9LPz716dfbapeMJ5ThJ4mpad60aSjDi+yupu+2723323e5LshziWYRoucZQlVpqpomrShdJ6ZLo97fYgdPGqlSULVqdTTvCny3ffTG0npV7auduhr5BUr5a5RnCSjU9MZ1Kyc6S+rXNyfD2vvskrXskdcctdIs/K2J4yEHZyVzTx2dRwt9MXUsry0teld7N3fcrjE5jSeNp1VT8yrKyUnVTUVGKVqajeS3V7W3cn9pTRoLFxVXRrk/wBlvTw/pdve/wDqVc7fTOKV4LFRxlONSPElt+5r9TOc7K8V5iUNKi1FPSui4ttsdE6S7iKAA0AAAAAAAAAAAAAAAAAAAAAAAAAAAAAAAAAAAPh9AHmdNVE00mn0Zy8XkFLEK3C7K23x1R1gZcZfbZbEGzHw5VwbbTdam2277yhf9qLd7W5OZZYiPri6rTi3GelNWvZb22Tk+9r3LMOVmmRUsw3tpn0lHk53x/FTL6rzFZS6l69GUqM4anqhFJ3SbvsmpWi7Waae/c1c1zupRg1TeIouVrtRhte2qbjpk0t9XoTSv82lWMwNfK76k5w/FHf9Uc+vGlXgp1oNxUVaopWaUUpOUo7RVtS6Xtc53rpU7dbIIVcDh04TVWc0pOpOTd094x1ctJPnkkWXYt1m4y+pRTfXrZq5XNfxFLJpRhTj5lOU0pOdSMFRg7tyjGN5yv0Tat8brJ4YzWq69NT16NLXnSupVJ7cpWUU+N1u3slsnXPjqM47Wjc+kAyDxRiMwxOIhUoyp06V9NWTa1etrS4tW432bROsLV8+EZd0dZltFmmUAFMAAAAAAAAAAAAAAAAAAAAAAAAAAAAAAAAAAAAAAAAfGrnEzDw5Trtzp/2c+tuJe0kdwGXGX22XSuM2ylUtUa8XBO3qW6dklyr6eLmhTwlLL/Q1KaqRelQV7aXFuTvtBK6d1LttdFp1aSqpqSTT6NXOBmHh23qoNRad9L490n04ON8eu4vmrrG4JOcqkaterKMZOClVlpult1u0pO99/ZHXyfOK2GwdeUdU6sKV0vVebVoavqereKb6+p90ZsZDzdVKcLSVtVnZJOTi5JtWlaS49nc0czxlHAU4wmqzlrcXOhri6eqKls4pNp3W679enOct91V1rp3vB+dYjFUIVMTCNOq5NaI3V4q27i5Scdr3Te2xOU7lDTwX9Vk9KqxrOrGpLzqkqknCDjJweqV/U2k4t8auSbVs+q0MDKeGhOdSLpw8t37K8mk/2rP6erS7nTHyd6TcetrDPpFfDmcTr0qE6qUJVOY3e29r2luumz+CURlqOsylRZp6ABTAAAAAAAAAAAAAAAAAAAAAAAAAAAAAAAAAAAAAAAAGljMrpYxSUoLflpJP9fuRjNMhrYR6qcm4qz2tqTVtLvJNdEuOCaHxq5NxlbLpV1XA08x1uEdM3KTcZ6t5Xacr33v/ACkeZrVGFp1YPTGPmwtaX5U72qWfF47E/wAR4foV1TWnSoSi0o7Xtf0vut3sY8Z4epYmUHdxUW3ojspPpq67Oz+Tl/lZ3F85faqakpeHpU9Ea9ZSnqqucoylJcxS4UYRumo7X35vcsXJ8TTxFONehKWmpHa8XHhtO8JJNWd+Tl43DSoVPKqWu4ylaMU0tLSXqbVm1JOz7NJ2PGFxksPGMaMkpJScqVSnUt6WrtSjfy3eS2d79upk1Pftt/SVxxUqFm3fvc6qdytcy8Q18DBzrQilfiLnO0eNS9Kc3d/QuFdu/BKMtzPzacamHqQxFF8NST/9Zra/5X/kXjntmWKRg1sNjY4njZ9YvZr7GydJduYADQAAAAAAAAAAAAAAAAAAAAAAAAAAAAAAAAAAAAAD4fQBCcxoPFS9TcJKonJxW/Dik123j9kaNam8I5Ly3qvKcJR31tu80pXW77Oy4uieYrCQxSakvv1XwzmSy6pTdrKae100n8tM4ZeO7dJn0jrqxrxt5bcE5QcNL1LpKUXL/eX5bX8CP1vDlXLpf1jAVZQlLd6V9XtUov01OLXspdrE9wGS31qpf9lJ7Xdk1e26OZj4VMPUlFS9KTWp7PVeNkk36lbUrNpmSXHtvV6cLLfHMIuNPMIKhK9lXjd0m+N5P1UX7S2/MTfDY+dJJt+ZBq6krXt3VtpIjOLwMcdCcq9OLe0IuLa1SleKjJNbJOzu9rX+8c/2Vi/C0nLAz/s+XQqLVSk/2nGC3p3e+qHfdMqWVli3aGIjXV4u/wDD5XQylfeHPF1POJ+VOE8PiEm9DvKLSteUK0VpkvZ2fsS2nmLo7VE2vxJfvjz90Xy+p4/HUB4p1FUV0017HstIAAAAAAAAAAAAAAAAAAAAAAAAAAAAAAAAAAAAAAAAaOY5bDGxkny1b2fyv48m8DLNm0Swvh2VKe6V3FQdRbtqGry9V3fbU1bjduyvY9YuhPBpqp9O/rXHD57bdVZkrNHNMH/W42sna/pfDTVmiOE0vlUKzKVKMHSp2Uq/plOO+qLX7Mo21LdX+SO0quY+D7KDeJw64pVZO8V2p1mnKP8A2zv9iXV6M41fLShDaOiUovZxcdUJRvaTcbpNNOzdt0Z8Nk1ajGWvTUptJJq92tNmpLa1t7NL7X3Im5VXTW8NeK8NnUmqMnTrcyoVFomu70cTX5o3RK6GPT2nt79P9CrPEHhWFdq6d07wmvS0+jjOLun9zxlXiTG5HONPE/3mhdLzXtVpr8U7bVUvhS+S5+k/1caeoFNZz/SVKGYYLCYG7VSrR8xyUvpqSjaEY9Hokm30vblM+lzaauUAGsAAAAAAAAAAAAAAAAAAAAAAAAAAAAAAAAAAAAAAAAYq1CNf6kme4QUEkuEegBp4zL4YlPZK/O10/mPDIV4ryJ4ajUlFN+l2XKX5lJ7pLmz7bdnYJhxUVOEk0mrPZk2NlUL/AEI+F551jJZnWi/LpuTg5ft1Xs2u6im/u0ujBfOCoRw8FGEVGKW0YpJL4S2QNY//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33610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5055"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258" y="3853542"/>
            <a:ext cx="4016102" cy="3012077"/>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514" y="3829050"/>
            <a:ext cx="4038600" cy="30289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1" y="880837"/>
            <a:ext cx="4023359" cy="301752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514" y="923017"/>
            <a:ext cx="3978729" cy="2984047"/>
          </a:xfrm>
          <a:prstGeom prst="rect">
            <a:avLst/>
          </a:prstGeom>
        </p:spPr>
      </p:pic>
      <p:sp>
        <p:nvSpPr>
          <p:cNvPr id="2" name="Title 1"/>
          <p:cNvSpPr>
            <a:spLocks noGrp="1"/>
          </p:cNvSpPr>
          <p:nvPr>
            <p:ph type="title"/>
          </p:nvPr>
        </p:nvSpPr>
        <p:spPr>
          <a:xfrm>
            <a:off x="1435608" y="-152400"/>
            <a:ext cx="7498080" cy="1143000"/>
          </a:xfrm>
        </p:spPr>
        <p:txBody>
          <a:bodyPr>
            <a:normAutofit/>
          </a:bodyPr>
          <a:lstStyle/>
          <a:p>
            <a:r>
              <a:rPr lang="en-US" sz="3200" dirty="0" smtClean="0"/>
              <a:t>Result 2: Drum</a:t>
            </a:r>
            <a:endParaRPr lang="en-US" sz="3200" dirty="0"/>
          </a:p>
        </p:txBody>
      </p:sp>
      <p:sp>
        <p:nvSpPr>
          <p:cNvPr id="5" name="TextBox 4"/>
          <p:cNvSpPr txBox="1"/>
          <p:nvPr/>
        </p:nvSpPr>
        <p:spPr>
          <a:xfrm>
            <a:off x="2133600" y="609600"/>
            <a:ext cx="1600200" cy="369332"/>
          </a:xfrm>
          <a:prstGeom prst="rect">
            <a:avLst/>
          </a:prstGeom>
          <a:noFill/>
        </p:spPr>
        <p:txBody>
          <a:bodyPr wrap="square" rtlCol="0">
            <a:spAutoFit/>
          </a:bodyPr>
          <a:lstStyle/>
          <a:p>
            <a:pPr algn="ctr"/>
            <a:r>
              <a:rPr lang="en-US" b="1" dirty="0" smtClean="0"/>
              <a:t>Before  </a:t>
            </a:r>
            <a:endParaRPr lang="en-US" b="1" dirty="0"/>
          </a:p>
        </p:txBody>
      </p:sp>
      <mc:AlternateContent xmlns:mc="http://schemas.openxmlformats.org/markup-compatibility/2006">
        <mc:Choice xmlns:a14="http://schemas.microsoft.com/office/drawing/2010/main" Requires="a14">
          <p:sp>
            <p:nvSpPr>
              <p:cNvPr id="6" name="TextBox 5"/>
              <p:cNvSpPr txBox="1"/>
              <p:nvPr/>
            </p:nvSpPr>
            <p:spPr>
              <a:xfrm>
                <a:off x="6324600" y="533400"/>
                <a:ext cx="1600200" cy="369332"/>
              </a:xfrm>
              <a:prstGeom prst="rect">
                <a:avLst/>
              </a:prstGeom>
              <a:noFill/>
            </p:spPr>
            <p:txBody>
              <a:bodyPr wrap="square" rtlCol="0">
                <a:spAutoFit/>
              </a:bodyPr>
              <a:lstStyle/>
              <a:p>
                <a:pPr algn="ctr"/>
                <a:r>
                  <a:rPr lang="en-US" b="1" dirty="0" smtClean="0"/>
                  <a:t>After (5</a:t>
                </a:r>
                <a14:m>
                  <m:oMath xmlns:m="http://schemas.openxmlformats.org/officeDocument/2006/math">
                    <m:r>
                      <a:rPr lang="en-US" b="1" i="1" smtClean="0">
                        <a:latin typeface="Cambria Math"/>
                        <a:ea typeface="Cambria Math"/>
                      </a:rPr>
                      <m:t>×</m:t>
                    </m:r>
                    <m:r>
                      <a:rPr lang="en-US" b="1" i="1" smtClean="0">
                        <a:latin typeface="Cambria Math"/>
                        <a:ea typeface="Cambria Math"/>
                      </a:rPr>
                      <m:t>𝑨</m:t>
                    </m:r>
                  </m:oMath>
                </a14:m>
                <a:r>
                  <a:rPr lang="en-US" b="1" dirty="0" smtClean="0"/>
                  <a:t>) </a:t>
                </a:r>
                <a:endParaRPr lang="en-US" b="1" dirty="0"/>
              </a:p>
            </p:txBody>
          </p:sp>
        </mc:Choice>
        <mc:Fallback>
          <p:sp>
            <p:nvSpPr>
              <p:cNvPr id="6" name="TextBox 5"/>
              <p:cNvSpPr txBox="1">
                <a:spLocks noRot="1" noChangeAspect="1" noMove="1" noResize="1" noEditPoints="1" noAdjustHandles="1" noChangeArrowheads="1" noChangeShapeType="1" noTextEdit="1"/>
              </p:cNvSpPr>
              <p:nvPr/>
            </p:nvSpPr>
            <p:spPr>
              <a:xfrm>
                <a:off x="6324600" y="533400"/>
                <a:ext cx="1600200" cy="369332"/>
              </a:xfrm>
              <a:prstGeom prst="rect">
                <a:avLst/>
              </a:prstGeom>
              <a:blipFill rotWithShape="1">
                <a:blip r:embed="rId6"/>
                <a:stretch>
                  <a:fillRect t="-8333" r="-3053" b="-25000"/>
                </a:stretch>
              </a:blipFill>
            </p:spPr>
            <p:txBody>
              <a:bodyPr/>
              <a:lstStyle/>
              <a:p>
                <a:r>
                  <a:rPr lang="en-US">
                    <a:noFill/>
                  </a:rPr>
                  <a:t> </a:t>
                </a:r>
              </a:p>
            </p:txBody>
          </p:sp>
        </mc:Fallback>
      </mc:AlternateContent>
      <p:cxnSp>
        <p:nvCxnSpPr>
          <p:cNvPr id="11" name="Straight Connector 10"/>
          <p:cNvCxnSpPr/>
          <p:nvPr/>
        </p:nvCxnSpPr>
        <p:spPr>
          <a:xfrm>
            <a:off x="4953000" y="685800"/>
            <a:ext cx="0" cy="6172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5075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158</TotalTime>
  <Words>340</Words>
  <Application>Microsoft Office PowerPoint</Application>
  <PresentationFormat>On-screen Show (4:3)</PresentationFormat>
  <Paragraphs>45</Paragraphs>
  <Slides>14</Slides>
  <Notes>0</Notes>
  <HiddenSlides>0</HiddenSlides>
  <MMClips>8</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Solstice</vt:lpstr>
      <vt:lpstr>Fourier transform of  audio data</vt:lpstr>
      <vt:lpstr>Discrete Fourier Transform (Introduction)</vt:lpstr>
      <vt:lpstr>Discrete Fourier Transform (Definition)</vt:lpstr>
      <vt:lpstr>The fast fourier tranform</vt:lpstr>
      <vt:lpstr>The fast fourier tranform Algorithm (1)</vt:lpstr>
      <vt:lpstr>The fast fourier tranform Algorithm (2)</vt:lpstr>
      <vt:lpstr>Result 1: Flute</vt:lpstr>
      <vt:lpstr>Result 1: Flute</vt:lpstr>
      <vt:lpstr>Result 2: Drum</vt:lpstr>
      <vt:lpstr>Result 2: Drum</vt:lpstr>
      <vt:lpstr>Result 3: Harmonica</vt:lpstr>
      <vt:lpstr>Result 3: Harmonica</vt:lpstr>
      <vt:lpstr>Result 4: Piano</vt:lpstr>
      <vt:lpstr>Result 4: Piano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Fourier transform of audio data</dc:title>
  <dc:creator>user</dc:creator>
  <cp:lastModifiedBy>user</cp:lastModifiedBy>
  <cp:revision>27</cp:revision>
  <dcterms:created xsi:type="dcterms:W3CDTF">2014-05-05T06:54:36Z</dcterms:created>
  <dcterms:modified xsi:type="dcterms:W3CDTF">2014-05-05T09:33:21Z</dcterms:modified>
</cp:coreProperties>
</file>